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notesSlides/notesSlide3.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theme/theme1.xml" ContentType="application/vnd.openxmlformats-officedocument.theme+xml"/>
  <Override PartName="/ppt/ink/ink2.xml" ContentType="application/inkml+xml"/>
  <Override PartName="/ppt/ink/ink3.xml" ContentType="application/inkml+xml"/>
  <Override PartName="/ppt/ink/ink4.xml" ContentType="application/inkml+xml"/>
  <Override PartName="/ppt/notesMasters/notesMaster1.xml" ContentType="application/vnd.openxmlformats-officedocument.presentationml.notesMaster+xml"/>
  <Override PartName="/ppt/ink/ink5.xml" ContentType="application/inkml+xml"/>
  <Override PartName="/ppt/ink/ink6.xml" ContentType="application/inkml+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8"/>
  </p:notesMasterIdLst>
  <p:handoutMasterIdLst>
    <p:handoutMasterId r:id="rId19"/>
  </p:handoutMasterIdLst>
  <p:sldIdLst>
    <p:sldId id="259" r:id="rId2"/>
    <p:sldId id="522" r:id="rId3"/>
    <p:sldId id="490" r:id="rId4"/>
    <p:sldId id="558" r:id="rId5"/>
    <p:sldId id="555" r:id="rId6"/>
    <p:sldId id="523" r:id="rId7"/>
    <p:sldId id="562" r:id="rId8"/>
    <p:sldId id="559" r:id="rId9"/>
    <p:sldId id="546" r:id="rId10"/>
    <p:sldId id="557" r:id="rId11"/>
    <p:sldId id="556" r:id="rId12"/>
    <p:sldId id="548" r:id="rId13"/>
    <p:sldId id="547" r:id="rId14"/>
    <p:sldId id="550" r:id="rId15"/>
    <p:sldId id="553" r:id="rId16"/>
    <p:sldId id="561" r:id="rId17"/>
  </p:sldIdLst>
  <p:sldSz cx="9144000" cy="6858000" type="screen4x3"/>
  <p:notesSz cx="6794500" cy="9931400"/>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16A6"/>
    <a:srgbClr val="FF0037"/>
    <a:srgbClr val="1194B3"/>
    <a:srgbClr val="1E4679"/>
    <a:srgbClr val="634D00"/>
    <a:srgbClr val="005B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89" autoAdjust="0"/>
    <p:restoredTop sz="90929"/>
  </p:normalViewPr>
  <p:slideViewPr>
    <p:cSldViewPr>
      <p:cViewPr varScale="1">
        <p:scale>
          <a:sx n="60" d="100"/>
          <a:sy n="60" d="100"/>
        </p:scale>
        <p:origin x="1442" y="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118"/>
    </p:cViewPr>
  </p:sorterViewPr>
  <p:notesViewPr>
    <p:cSldViewPr>
      <p:cViewPr varScale="1">
        <p:scale>
          <a:sx n="73" d="100"/>
          <a:sy n="73" d="100"/>
        </p:scale>
        <p:origin x="-3396" y="-96"/>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 Id="rId27" Type="http://schemas.openxmlformats.org/officeDocument/2006/relationships/customXml" Target="../customXml/item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defRPr>
            </a:lvl1pPr>
          </a:lstStyle>
          <a:p>
            <a:pPr>
              <a:defRPr/>
            </a:pPr>
            <a:endParaRPr lang="en-GB"/>
          </a:p>
        </p:txBody>
      </p:sp>
      <p:sp>
        <p:nvSpPr>
          <p:cNvPr id="11267" name="Rectangle 3"/>
          <p:cNvSpPr>
            <a:spLocks noGrp="1" noChangeArrowheads="1"/>
          </p:cNvSpPr>
          <p:nvPr>
            <p:ph type="dt" sz="quarter" idx="1"/>
          </p:nvPr>
        </p:nvSpPr>
        <p:spPr bwMode="auto">
          <a:xfrm>
            <a:off x="3849688" y="0"/>
            <a:ext cx="294481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defRPr>
            </a:lvl1pPr>
          </a:lstStyle>
          <a:p>
            <a:pPr>
              <a:defRPr/>
            </a:pPr>
            <a:endParaRPr lang="en-GB"/>
          </a:p>
        </p:txBody>
      </p:sp>
      <p:sp>
        <p:nvSpPr>
          <p:cNvPr id="11268" name="Rectangle 4"/>
          <p:cNvSpPr>
            <a:spLocks noGrp="1" noChangeArrowheads="1"/>
          </p:cNvSpPr>
          <p:nvPr>
            <p:ph type="ftr" sz="quarter" idx="2"/>
          </p:nvPr>
        </p:nvSpPr>
        <p:spPr bwMode="auto">
          <a:xfrm>
            <a:off x="0" y="943451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defRPr>
            </a:lvl1pPr>
          </a:lstStyle>
          <a:p>
            <a:pPr>
              <a:defRPr/>
            </a:pPr>
            <a:endParaRPr lang="en-GB"/>
          </a:p>
        </p:txBody>
      </p:sp>
      <p:sp>
        <p:nvSpPr>
          <p:cNvPr id="11269" name="Rectangle 5"/>
          <p:cNvSpPr>
            <a:spLocks noGrp="1" noChangeArrowheads="1"/>
          </p:cNvSpPr>
          <p:nvPr>
            <p:ph type="sldNum" sz="quarter" idx="3"/>
          </p:nvPr>
        </p:nvSpPr>
        <p:spPr bwMode="auto">
          <a:xfrm>
            <a:off x="3849688" y="9434513"/>
            <a:ext cx="294481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A8C7C752-84AF-4056-BF89-8C70CF24E499}" type="slidenum">
              <a:rPr lang="en-GB" altLang="en-US"/>
              <a:pPr/>
              <a:t>‹#›</a:t>
            </a:fld>
            <a:endParaRPr lang="en-GB" altLang="en-US"/>
          </a:p>
        </p:txBody>
      </p:sp>
    </p:spTree>
    <p:extLst>
      <p:ext uri="{BB962C8B-B14F-4D97-AF65-F5344CB8AC3E}">
        <p14:creationId xmlns:p14="http://schemas.microsoft.com/office/powerpoint/2010/main" val="1412929783"/>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0-07T10:22:30.733"/>
    </inkml:context>
    <inkml:brush xml:id="br0">
      <inkml:brushProperty name="width" value="0.05" units="cm"/>
      <inkml:brushProperty name="height" value="0.05" units="cm"/>
      <inkml:brushProperty name="ignorePressure" value="1"/>
    </inkml:brush>
  </inkml:definitions>
  <inkml:trace contextRef="#ctx0" brushRef="#br0">0 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0-07T10:22:31.766"/>
    </inkml:context>
    <inkml:brush xml:id="br0">
      <inkml:brushProperty name="width" value="0.05" units="cm"/>
      <inkml:brushProperty name="height" value="0.05" units="cm"/>
      <inkml:brushProperty name="ignorePressure" value="1"/>
    </inkml:brush>
  </inkml:definitions>
  <inkml:trace contextRef="#ctx0" brushRef="#br0">0 1,'0'0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0-07T10:22:39.583"/>
    </inkml:context>
    <inkml:brush xml:id="br0">
      <inkml:brushProperty name="width" value="0.05" units="cm"/>
      <inkml:brushProperty name="height" value="0.05" units="cm"/>
      <inkml:brushProperty name="ignorePressure" value="1"/>
    </inkml:brush>
  </inkml:definitions>
  <inkml:trace contextRef="#ctx0" brushRef="#br0">0 1,'0'0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0-07T10:23:27.677"/>
    </inkml:context>
    <inkml:brush xml:id="br0">
      <inkml:brushProperty name="width" value="0.05" units="cm"/>
      <inkml:brushProperty name="height" value="0.05" units="cm"/>
      <inkml:brushProperty name="ignorePressure" value="1"/>
    </inkml:brush>
  </inkml:definitions>
  <inkml:trace contextRef="#ctx0" brushRef="#br0">0 1,'0'0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0-07T10:57:01.979"/>
    </inkml:context>
    <inkml:brush xml:id="br0">
      <inkml:brushProperty name="width" value="0.05" units="cm"/>
      <inkml:brushProperty name="height" value="0.05" units="cm"/>
      <inkml:brushProperty name="ignorePressure" value="1"/>
    </inkml:brush>
  </inkml:definitions>
  <inkml:trace contextRef="#ctx0" brushRef="#br0">1 97,'0'0,"2"-2,91-68,-90 67,0 1,0-1,0 1,1 0,-1 0,1 0,0 0,0 1,-1 0,1-1,0 1,0 1,0-1,0 0,0 1,0 0,0 0,0 0,0 1,0-1,2 1,-23 9,-6-8,21-3,0 1,1 0,-1 0,0-1,0 2,1-1,-1 0,0 0,1 0,-1 1,0-1,1 1,-1-1,0 1,1 0,-1 0,1-1,-1 1,1 1,-23 27,24-29,-1-1,1 0,0 1,0-1,-1 0,1 1,0-1,-1 0,1 1,-1-1,1 1,-1-1,1 1,-1-1,1 1,-1 0,1-1,-1 1,0-1,1 1,-1 0,0 0,1-1,-1 1,0 0,1 0,-1 0,0 0,1 0,-1 0,0 0,0 0,1 0,-1 0,0 0,1 0,-1 0,0 1,1-1,-1 0,0 0,1 1,-1-1,1 1,-1-1,0 1,-9 8,7-6</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0-07T10:56:59.814"/>
    </inkml:context>
    <inkml:brush xml:id="br0">
      <inkml:brushProperty name="width" value="0.05" units="cm"/>
      <inkml:brushProperty name="height" value="0.05" units="cm"/>
      <inkml:brushProperty name="ignorePressure" value="1"/>
    </inkml:brush>
  </inkml:definitions>
  <inkml:trace contextRef="#ctx0" brushRef="#br0">1 3985,'2'-2,"0"6,1 1</inkml:trace>
  <inkml:trace contextRef="#ctx0" brushRef="#br0" timeOffset="170.927">36 4044,'0'0</inkml:trace>
  <inkml:trace contextRef="#ctx0" brushRef="#br0" timeOffset="171.927">33222 0,'0'0</inkml:trace>
  <inkml:trace contextRef="#ctx0" brushRef="#br0" timeOffset="172.927">179 4009,'0'0</inkml:trace>
  <inkml:trace contextRef="#ctx0" brushRef="#br0" timeOffset="347.804">155 4032,'0'0,"-3"2,-14 16,3-35,0-7,10 25,-22 40,6-10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defRPr>
            </a:lvl1pPr>
          </a:lstStyle>
          <a:p>
            <a:pPr>
              <a:defRPr/>
            </a:pPr>
            <a:endParaRPr lang="en-GB"/>
          </a:p>
        </p:txBody>
      </p:sp>
      <p:sp>
        <p:nvSpPr>
          <p:cNvPr id="4099" name="Rectangle 3"/>
          <p:cNvSpPr>
            <a:spLocks noGrp="1" noChangeArrowheads="1"/>
          </p:cNvSpPr>
          <p:nvPr>
            <p:ph type="dt" idx="1"/>
          </p:nvPr>
        </p:nvSpPr>
        <p:spPr bwMode="auto">
          <a:xfrm>
            <a:off x="3849688" y="0"/>
            <a:ext cx="294481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defRPr>
            </a:lvl1pPr>
          </a:lstStyle>
          <a:p>
            <a:pPr>
              <a:defRPr/>
            </a:pPr>
            <a:endParaRPr lang="en-GB"/>
          </a:p>
        </p:txBody>
      </p:sp>
      <p:sp>
        <p:nvSpPr>
          <p:cNvPr id="14340"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8050"/>
            <a:ext cx="4981575" cy="4468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451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defRPr>
            </a:lvl1pPr>
          </a:lstStyle>
          <a:p>
            <a:pPr>
              <a:defRPr/>
            </a:pPr>
            <a:endParaRPr lang="en-GB"/>
          </a:p>
        </p:txBody>
      </p:sp>
      <p:sp>
        <p:nvSpPr>
          <p:cNvPr id="4103" name="Rectangle 7"/>
          <p:cNvSpPr>
            <a:spLocks noGrp="1" noChangeArrowheads="1"/>
          </p:cNvSpPr>
          <p:nvPr>
            <p:ph type="sldNum" sz="quarter" idx="5"/>
          </p:nvPr>
        </p:nvSpPr>
        <p:spPr bwMode="auto">
          <a:xfrm>
            <a:off x="3849688" y="9434513"/>
            <a:ext cx="294481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6C99898-F50D-48B1-B125-E40844B3943E}" type="slidenum">
              <a:rPr lang="en-GB" altLang="en-US"/>
              <a:pPr/>
              <a:t>‹#›</a:t>
            </a:fld>
            <a:endParaRPr lang="en-GB" altLang="en-US"/>
          </a:p>
        </p:txBody>
      </p:sp>
    </p:spTree>
    <p:extLst>
      <p:ext uri="{BB962C8B-B14F-4D97-AF65-F5344CB8AC3E}">
        <p14:creationId xmlns:p14="http://schemas.microsoft.com/office/powerpoint/2010/main" val="3494269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latin typeface="Times New Roman" pitchFamily="18" charset="0"/>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6982F94-AA62-421E-B121-7DB80900ED8F}" type="slidenum">
              <a:rPr lang="en-GB" altLang="en-US" sz="1200"/>
              <a:pPr/>
              <a:t>1</a:t>
            </a:fld>
            <a:endParaRPr lang="en-GB" altLang="en-US" sz="1200"/>
          </a:p>
        </p:txBody>
      </p:sp>
    </p:spTree>
    <p:extLst>
      <p:ext uri="{BB962C8B-B14F-4D97-AF65-F5344CB8AC3E}">
        <p14:creationId xmlns:p14="http://schemas.microsoft.com/office/powerpoint/2010/main" val="2339386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ZA" altLang="en-US">
                <a:latin typeface="Times New Roman" pitchFamily="18" charset="0"/>
              </a:rPr>
              <a:t>To </a:t>
            </a: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9CB6303-18FC-4D86-800B-A2EC9C7C1B2C}" type="slidenum">
              <a:rPr lang="en-GB" altLang="en-US" sz="1200"/>
              <a:pPr/>
              <a:t>2</a:t>
            </a:fld>
            <a:endParaRPr lang="en-GB" altLang="en-US" sz="1200"/>
          </a:p>
        </p:txBody>
      </p:sp>
    </p:spTree>
    <p:extLst>
      <p:ext uri="{BB962C8B-B14F-4D97-AF65-F5344CB8AC3E}">
        <p14:creationId xmlns:p14="http://schemas.microsoft.com/office/powerpoint/2010/main" val="862938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6C99898-F50D-48B1-B125-E40844B3943E}" type="slidenum">
              <a:rPr lang="en-GB" altLang="en-US" smtClean="0"/>
              <a:pPr/>
              <a:t>9</a:t>
            </a:fld>
            <a:endParaRPr lang="en-GB" altLang="en-US"/>
          </a:p>
        </p:txBody>
      </p:sp>
    </p:spTree>
    <p:extLst>
      <p:ext uri="{BB962C8B-B14F-4D97-AF65-F5344CB8AC3E}">
        <p14:creationId xmlns:p14="http://schemas.microsoft.com/office/powerpoint/2010/main" val="142970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6C99898-F50D-48B1-B125-E40844B3943E}" type="slidenum">
              <a:rPr lang="en-GB" altLang="en-US" smtClean="0"/>
              <a:pPr/>
              <a:t>12</a:t>
            </a:fld>
            <a:endParaRPr lang="en-GB" altLang="en-US"/>
          </a:p>
        </p:txBody>
      </p:sp>
    </p:spTree>
    <p:extLst>
      <p:ext uri="{BB962C8B-B14F-4D97-AF65-F5344CB8AC3E}">
        <p14:creationId xmlns:p14="http://schemas.microsoft.com/office/powerpoint/2010/main" val="937794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6C99898-F50D-48B1-B125-E40844B3943E}" type="slidenum">
              <a:rPr lang="en-GB" altLang="en-US" smtClean="0"/>
              <a:pPr/>
              <a:t>13</a:t>
            </a:fld>
            <a:endParaRPr lang="en-GB" altLang="en-US"/>
          </a:p>
        </p:txBody>
      </p:sp>
    </p:spTree>
    <p:extLst>
      <p:ext uri="{BB962C8B-B14F-4D97-AF65-F5344CB8AC3E}">
        <p14:creationId xmlns:p14="http://schemas.microsoft.com/office/powerpoint/2010/main" val="439581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0"/>
              </a:spcAft>
            </a:pPr>
            <a:r>
              <a:rPr lang="en-ZA" sz="1200" i="1" dirty="0">
                <a:solidFill>
                  <a:srgbClr val="0070C0"/>
                </a:solidFill>
                <a:effectLst/>
                <a:latin typeface="Rockwell" panose="02060603020205020403" pitchFamily="18" charset="0"/>
              </a:rPr>
              <a:t>“Effective public policy and programmes should go beyond achieving the objective of improving </a:t>
            </a:r>
            <a:r>
              <a:rPr lang="en-ZA" sz="1200" i="1" dirty="0">
                <a:solidFill>
                  <a:srgbClr val="FF0000"/>
                </a:solidFill>
                <a:effectLst>
                  <a:outerShdw blurRad="38100" dist="38100" dir="2700000" algn="tl">
                    <a:srgbClr val="000000">
                      <a:alpha val="43137"/>
                    </a:srgbClr>
                  </a:outerShdw>
                </a:effectLst>
                <a:latin typeface="Rockwell" panose="02060603020205020403" pitchFamily="18" charset="0"/>
              </a:rPr>
              <a:t>society’s welfare </a:t>
            </a:r>
            <a:r>
              <a:rPr lang="en-ZA" sz="1200" i="1" dirty="0">
                <a:solidFill>
                  <a:srgbClr val="0070C0"/>
                </a:solidFill>
                <a:effectLst/>
                <a:latin typeface="Rockwell" panose="02060603020205020403" pitchFamily="18" charset="0"/>
              </a:rPr>
              <a:t>and its distribution to also assist</a:t>
            </a:r>
            <a:r>
              <a:rPr lang="en-ZA" sz="1200" i="1" dirty="0">
                <a:solidFill>
                  <a:srgbClr val="FF0000"/>
                </a:solidFill>
                <a:effectLst/>
                <a:latin typeface="Rockwell" panose="02060603020205020403" pitchFamily="18" charset="0"/>
              </a:rPr>
              <a:t> </a:t>
            </a:r>
            <a:r>
              <a:rPr lang="en-ZA" sz="1200" i="1" dirty="0">
                <a:solidFill>
                  <a:srgbClr val="FF0000"/>
                </a:solidFill>
                <a:effectLst>
                  <a:outerShdw blurRad="38100" dist="38100" dir="2700000" algn="tl">
                    <a:srgbClr val="000000">
                      <a:alpha val="43137"/>
                    </a:srgbClr>
                  </a:outerShdw>
                </a:effectLst>
                <a:latin typeface="Rockwell" panose="02060603020205020403" pitchFamily="18" charset="0"/>
              </a:rPr>
              <a:t>economic </a:t>
            </a:r>
            <a:r>
              <a:rPr lang="en-ZA" sz="1200" i="1" dirty="0">
                <a:solidFill>
                  <a:srgbClr val="0070C0"/>
                </a:solidFill>
                <a:effectLst/>
                <a:latin typeface="Rockwell" panose="02060603020205020403" pitchFamily="18" charset="0"/>
              </a:rPr>
              <a:t>agents in coping with risks and turning challenges into </a:t>
            </a:r>
            <a:r>
              <a:rPr lang="en-ZA" sz="1200" i="1" dirty="0">
                <a:solidFill>
                  <a:srgbClr val="FF0000"/>
                </a:solidFill>
                <a:effectLst>
                  <a:outerShdw blurRad="38100" dist="38100" dir="2700000" algn="tl">
                    <a:srgbClr val="000000">
                      <a:alpha val="43137"/>
                    </a:srgbClr>
                  </a:outerShdw>
                </a:effectLst>
                <a:latin typeface="Rockwell" panose="02060603020205020403" pitchFamily="18" charset="0"/>
              </a:rPr>
              <a:t>opportunities</a:t>
            </a:r>
            <a:r>
              <a:rPr lang="en-ZA" sz="1200" i="1" dirty="0">
                <a:solidFill>
                  <a:srgbClr val="0070C0"/>
                </a:solidFill>
                <a:effectLst/>
                <a:latin typeface="Rockwell" panose="02060603020205020403" pitchFamily="18" charset="0"/>
              </a:rPr>
              <a:t>. Moreover, a broad swathe of issues affected by global megatrends is likely to generate externalities, which can be directed and mediated through effective policymaking.”</a:t>
            </a:r>
          </a:p>
          <a:p>
            <a:pPr>
              <a:lnSpc>
                <a:spcPct val="107000"/>
              </a:lnSpc>
              <a:spcAft>
                <a:spcPts val="0"/>
              </a:spcAft>
            </a:pPr>
            <a:endParaRPr lang="en-ZA" sz="1200" i="1" dirty="0">
              <a:solidFill>
                <a:srgbClr val="0070C0"/>
              </a:solidFill>
              <a:effectLst/>
              <a:latin typeface="Rockwell" panose="02060603020205020403" pitchFamily="18" charset="0"/>
            </a:endParaRPr>
          </a:p>
          <a:p>
            <a:r>
              <a:rPr lang="en-ZA" sz="1200" kern="1200" dirty="0">
                <a:solidFill>
                  <a:schemeClr val="tx1"/>
                </a:solidFill>
                <a:effectLst/>
                <a:latin typeface="Times New Roman" charset="0"/>
                <a:ea typeface="+mn-ea"/>
                <a:cs typeface="+mn-cs"/>
              </a:rPr>
              <a:t>A government uses policy instruments when wanting to change society. There are four basic resources that the government possesses in the implementation of policies (</a:t>
            </a:r>
            <a:r>
              <a:rPr lang="en-ZA" sz="1200" kern="1200" dirty="0" err="1">
                <a:solidFill>
                  <a:schemeClr val="tx1"/>
                </a:solidFill>
                <a:effectLst/>
                <a:latin typeface="Times New Roman" charset="0"/>
                <a:ea typeface="+mn-ea"/>
                <a:cs typeface="+mn-cs"/>
              </a:rPr>
              <a:t>Halkier</a:t>
            </a:r>
            <a:r>
              <a:rPr lang="en-ZA" sz="1200" kern="1200" dirty="0">
                <a:solidFill>
                  <a:schemeClr val="tx1"/>
                </a:solidFill>
                <a:effectLst/>
                <a:latin typeface="Times New Roman" charset="0"/>
                <a:ea typeface="+mn-ea"/>
                <a:cs typeface="+mn-cs"/>
              </a:rPr>
              <a:t>, 2006):</a:t>
            </a:r>
          </a:p>
          <a:p>
            <a:r>
              <a:rPr lang="en-ZA" sz="1200" kern="1200" dirty="0">
                <a:solidFill>
                  <a:schemeClr val="tx1"/>
                </a:solidFill>
                <a:effectLst/>
                <a:latin typeface="Times New Roman" charset="0"/>
                <a:ea typeface="+mn-ea"/>
                <a:cs typeface="+mn-cs"/>
              </a:rPr>
              <a:t> </a:t>
            </a:r>
          </a:p>
          <a:p>
            <a:pPr lvl="0"/>
            <a:r>
              <a:rPr lang="en-ZA" sz="1200" b="1" kern="1200" dirty="0">
                <a:solidFill>
                  <a:schemeClr val="tx1"/>
                </a:solidFill>
                <a:effectLst/>
                <a:latin typeface="Times New Roman" charset="0"/>
                <a:ea typeface="+mn-ea"/>
                <a:cs typeface="+mn-cs"/>
              </a:rPr>
              <a:t>Authority</a:t>
            </a:r>
            <a:r>
              <a:rPr lang="en-ZA" sz="1200" kern="1200" dirty="0">
                <a:solidFill>
                  <a:schemeClr val="tx1"/>
                </a:solidFill>
                <a:effectLst/>
                <a:latin typeface="Times New Roman" charset="0"/>
                <a:ea typeface="+mn-ea"/>
                <a:cs typeface="+mn-cs"/>
              </a:rPr>
              <a:t>: the token of authority that gives governments the power to officially demand or prohibit something;</a:t>
            </a:r>
          </a:p>
          <a:p>
            <a:pPr lvl="0"/>
            <a:r>
              <a:rPr lang="en-ZA" sz="1200" b="1" kern="1200" dirty="0">
                <a:solidFill>
                  <a:schemeClr val="tx1"/>
                </a:solidFill>
                <a:effectLst/>
                <a:latin typeface="Times New Roman" charset="0"/>
                <a:ea typeface="+mn-ea"/>
                <a:cs typeface="+mn-cs"/>
              </a:rPr>
              <a:t>Information:</a:t>
            </a:r>
            <a:r>
              <a:rPr lang="en-ZA" sz="1200" kern="1200" dirty="0">
                <a:solidFill>
                  <a:schemeClr val="tx1"/>
                </a:solidFill>
                <a:effectLst/>
                <a:latin typeface="Times New Roman" charset="0"/>
                <a:ea typeface="+mn-ea"/>
                <a:cs typeface="+mn-cs"/>
              </a:rPr>
              <a:t> which is the collection and distribution of information for various purposes;</a:t>
            </a:r>
          </a:p>
          <a:p>
            <a:pPr lvl="0"/>
            <a:r>
              <a:rPr lang="en-ZA" sz="1200" b="1" kern="1200" dirty="0">
                <a:solidFill>
                  <a:schemeClr val="tx1"/>
                </a:solidFill>
                <a:effectLst/>
                <a:latin typeface="Times New Roman" charset="0"/>
                <a:ea typeface="+mn-ea"/>
                <a:cs typeface="+mn-cs"/>
              </a:rPr>
              <a:t>Finance:</a:t>
            </a:r>
            <a:r>
              <a:rPr lang="en-ZA" sz="1200" kern="1200" dirty="0">
                <a:solidFill>
                  <a:schemeClr val="tx1"/>
                </a:solidFill>
                <a:effectLst/>
                <a:latin typeface="Times New Roman" charset="0"/>
                <a:ea typeface="+mn-ea"/>
                <a:cs typeface="+mn-cs"/>
              </a:rPr>
              <a:t> which is money or other financial resources that the Government can use to provide incentives or aid; and </a:t>
            </a:r>
          </a:p>
          <a:p>
            <a:pPr lvl="0"/>
            <a:r>
              <a:rPr lang="en-ZA" sz="1200" b="1" kern="1200" dirty="0">
                <a:solidFill>
                  <a:schemeClr val="tx1"/>
                </a:solidFill>
                <a:effectLst/>
                <a:latin typeface="Times New Roman" charset="0"/>
                <a:ea typeface="+mn-ea"/>
                <a:cs typeface="+mn-cs"/>
              </a:rPr>
              <a:t>Organisation:</a:t>
            </a:r>
            <a:r>
              <a:rPr lang="en-ZA" sz="1200" kern="1200" dirty="0">
                <a:solidFill>
                  <a:schemeClr val="tx1"/>
                </a:solidFill>
                <a:effectLst/>
                <a:latin typeface="Times New Roman" charset="0"/>
                <a:ea typeface="+mn-ea"/>
                <a:cs typeface="+mn-cs"/>
              </a:rPr>
              <a:t> which is the coordination of physical and human capital and most often used in combination with one or more of the three other instruments. Organisational instruments give governments the possibility to act directly and control an issue.</a:t>
            </a:r>
          </a:p>
          <a:p>
            <a:pPr>
              <a:lnSpc>
                <a:spcPct val="107000"/>
              </a:lnSpc>
              <a:spcAft>
                <a:spcPts val="0"/>
              </a:spcAft>
            </a:pPr>
            <a:endParaRPr lang="en-ZA" sz="1200" i="1" dirty="0">
              <a:solidFill>
                <a:srgbClr val="0070C0"/>
              </a:solidFill>
              <a:effectLst/>
              <a:latin typeface="Rockwell" panose="02060603020205020403" pitchFamily="18" charset="0"/>
            </a:endParaRPr>
          </a:p>
          <a:p>
            <a:pPr algn="r">
              <a:lnSpc>
                <a:spcPct val="107000"/>
              </a:lnSpc>
              <a:spcAft>
                <a:spcPts val="0"/>
              </a:spcAft>
            </a:pPr>
            <a:r>
              <a:rPr lang="en-ZA" sz="1200" b="0" i="0" dirty="0">
                <a:solidFill>
                  <a:srgbClr val="0070C0"/>
                </a:solidFill>
                <a:effectLst/>
                <a:latin typeface="Rockwell" panose="02060603020205020403" pitchFamily="18" charset="0"/>
              </a:rPr>
              <a:t> </a:t>
            </a:r>
            <a:r>
              <a:rPr lang="en-ZA" sz="1100" b="0" i="0" dirty="0">
                <a:solidFill>
                  <a:srgbClr val="0070C0"/>
                </a:solidFill>
                <a:effectLst/>
                <a:latin typeface="Rockwell" panose="02060603020205020403" pitchFamily="18" charset="0"/>
              </a:rPr>
              <a:t>(</a:t>
            </a:r>
            <a:r>
              <a:rPr lang="en-ZA" sz="1100" b="0" i="0" dirty="0" err="1">
                <a:solidFill>
                  <a:srgbClr val="0070C0"/>
                </a:solidFill>
                <a:effectLst/>
                <a:latin typeface="Rockwell" panose="02060603020205020403" pitchFamily="18" charset="0"/>
              </a:rPr>
              <a:t>Permani</a:t>
            </a:r>
            <a:r>
              <a:rPr lang="en-ZA" sz="1100" b="0" i="0" dirty="0">
                <a:solidFill>
                  <a:srgbClr val="0070C0"/>
                </a:solidFill>
                <a:effectLst/>
                <a:latin typeface="Rockwell" panose="02060603020205020403" pitchFamily="18" charset="0"/>
              </a:rPr>
              <a:t> </a:t>
            </a:r>
            <a:r>
              <a:rPr lang="en-ZA" sz="1100" b="0" i="1" dirty="0">
                <a:solidFill>
                  <a:srgbClr val="0070C0"/>
                </a:solidFill>
                <a:effectLst/>
                <a:latin typeface="Rockwell" panose="02060603020205020403" pitchFamily="18" charset="0"/>
              </a:rPr>
              <a:t>et al</a:t>
            </a:r>
            <a:r>
              <a:rPr lang="en-ZA" sz="1100" b="0" i="0" dirty="0">
                <a:solidFill>
                  <a:srgbClr val="0070C0"/>
                </a:solidFill>
                <a:effectLst/>
                <a:latin typeface="Rockwell" panose="02060603020205020403" pitchFamily="18" charset="0"/>
              </a:rPr>
              <a:t>., 2017: 142)</a:t>
            </a:r>
            <a:endParaRPr lang="en-ZA" sz="1100" b="0" i="0" dirty="0">
              <a:solidFill>
                <a:srgbClr val="0070C0"/>
              </a:solidFill>
              <a:effectLst/>
              <a:latin typeface="Rockwell" panose="02060603020205020403" pitchFamily="18"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86C99898-F50D-48B1-B125-E40844B3943E}" type="slidenum">
              <a:rPr lang="en-GB" altLang="en-US" smtClean="0"/>
              <a:pPr/>
              <a:t>14</a:t>
            </a:fld>
            <a:endParaRPr lang="en-GB" altLang="en-US"/>
          </a:p>
        </p:txBody>
      </p:sp>
    </p:spTree>
    <p:extLst>
      <p:ext uri="{BB962C8B-B14F-4D97-AF65-F5344CB8AC3E}">
        <p14:creationId xmlns:p14="http://schemas.microsoft.com/office/powerpoint/2010/main" val="4116553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Rectangle 6"/>
          <p:cNvSpPr>
            <a:spLocks noGrp="1" noChangeArrowheads="1"/>
          </p:cNvSpPr>
          <p:nvPr>
            <p:ph type="sldNum" sz="quarter" idx="10"/>
          </p:nvPr>
        </p:nvSpPr>
        <p:spPr>
          <a:ln/>
        </p:spPr>
        <p:txBody>
          <a:bodyPr/>
          <a:lstStyle>
            <a:lvl1pPr>
              <a:defRPr/>
            </a:lvl1pPr>
          </a:lstStyle>
          <a:p>
            <a:fld id="{9F6439A8-08E8-4346-9F1C-9E725DBD9055}" type="slidenum">
              <a:rPr lang="en-GB" altLang="en-US"/>
              <a:pPr/>
              <a:t>‹#›</a:t>
            </a:fld>
            <a:endParaRPr lang="en-GB" altLang="en-US"/>
          </a:p>
        </p:txBody>
      </p:sp>
    </p:spTree>
    <p:extLst>
      <p:ext uri="{BB962C8B-B14F-4D97-AF65-F5344CB8AC3E}">
        <p14:creationId xmlns:p14="http://schemas.microsoft.com/office/powerpoint/2010/main" val="3129578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6"/>
          <p:cNvSpPr>
            <a:spLocks noGrp="1" noChangeArrowheads="1"/>
          </p:cNvSpPr>
          <p:nvPr>
            <p:ph type="sldNum" sz="quarter" idx="10"/>
          </p:nvPr>
        </p:nvSpPr>
        <p:spPr>
          <a:ln/>
        </p:spPr>
        <p:txBody>
          <a:bodyPr/>
          <a:lstStyle>
            <a:lvl1pPr>
              <a:defRPr/>
            </a:lvl1pPr>
          </a:lstStyle>
          <a:p>
            <a:fld id="{2B34E6CD-7A33-4C75-863D-1CDF8AEA11B2}" type="slidenum">
              <a:rPr lang="en-GB" altLang="en-US"/>
              <a:pPr/>
              <a:t>‹#›</a:t>
            </a:fld>
            <a:endParaRPr lang="en-GB" altLang="en-US"/>
          </a:p>
        </p:txBody>
      </p:sp>
    </p:spTree>
    <p:extLst>
      <p:ext uri="{BB962C8B-B14F-4D97-AF65-F5344CB8AC3E}">
        <p14:creationId xmlns:p14="http://schemas.microsoft.com/office/powerpoint/2010/main" val="1111821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57900" y="304800"/>
            <a:ext cx="1790700" cy="5867400"/>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85800" y="304800"/>
            <a:ext cx="52197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6"/>
          <p:cNvSpPr>
            <a:spLocks noGrp="1" noChangeArrowheads="1"/>
          </p:cNvSpPr>
          <p:nvPr>
            <p:ph type="sldNum" sz="quarter" idx="10"/>
          </p:nvPr>
        </p:nvSpPr>
        <p:spPr>
          <a:ln/>
        </p:spPr>
        <p:txBody>
          <a:bodyPr/>
          <a:lstStyle>
            <a:lvl1pPr>
              <a:defRPr/>
            </a:lvl1pPr>
          </a:lstStyle>
          <a:p>
            <a:fld id="{7C88CF9B-59D1-42BA-B5A2-823EAF75F7D4}" type="slidenum">
              <a:rPr lang="en-GB" altLang="en-US"/>
              <a:pPr/>
              <a:t>‹#›</a:t>
            </a:fld>
            <a:endParaRPr lang="en-GB" altLang="en-US"/>
          </a:p>
        </p:txBody>
      </p:sp>
    </p:spTree>
    <p:extLst>
      <p:ext uri="{BB962C8B-B14F-4D97-AF65-F5344CB8AC3E}">
        <p14:creationId xmlns:p14="http://schemas.microsoft.com/office/powerpoint/2010/main" val="4239097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6"/>
          <p:cNvSpPr>
            <a:spLocks noGrp="1" noChangeArrowheads="1"/>
          </p:cNvSpPr>
          <p:nvPr>
            <p:ph type="sldNum" sz="quarter" idx="10"/>
          </p:nvPr>
        </p:nvSpPr>
        <p:spPr>
          <a:ln/>
        </p:spPr>
        <p:txBody>
          <a:bodyPr/>
          <a:lstStyle>
            <a:lvl1pPr>
              <a:defRPr/>
            </a:lvl1pPr>
          </a:lstStyle>
          <a:p>
            <a:fld id="{A9A33B5C-8EEB-4DD4-A730-D118B075488E}" type="slidenum">
              <a:rPr lang="en-GB" altLang="en-US"/>
              <a:pPr/>
              <a:t>‹#›</a:t>
            </a:fld>
            <a:endParaRPr lang="en-GB" altLang="en-US"/>
          </a:p>
        </p:txBody>
      </p:sp>
    </p:spTree>
    <p:extLst>
      <p:ext uri="{BB962C8B-B14F-4D97-AF65-F5344CB8AC3E}">
        <p14:creationId xmlns:p14="http://schemas.microsoft.com/office/powerpoint/2010/main" val="1377131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D7F16FA4-9D16-4D4F-B6FF-0E81A91FE92D}" type="slidenum">
              <a:rPr lang="en-GB" altLang="en-US"/>
              <a:pPr/>
              <a:t>‹#›</a:t>
            </a:fld>
            <a:endParaRPr lang="en-GB" altLang="en-US"/>
          </a:p>
        </p:txBody>
      </p:sp>
    </p:spTree>
    <p:extLst>
      <p:ext uri="{BB962C8B-B14F-4D97-AF65-F5344CB8AC3E}">
        <p14:creationId xmlns:p14="http://schemas.microsoft.com/office/powerpoint/2010/main" val="3046018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85800" y="1524000"/>
            <a:ext cx="3505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343400" y="1524000"/>
            <a:ext cx="3505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6"/>
          <p:cNvSpPr>
            <a:spLocks noGrp="1" noChangeArrowheads="1"/>
          </p:cNvSpPr>
          <p:nvPr>
            <p:ph type="sldNum" sz="quarter" idx="10"/>
          </p:nvPr>
        </p:nvSpPr>
        <p:spPr>
          <a:ln/>
        </p:spPr>
        <p:txBody>
          <a:bodyPr/>
          <a:lstStyle>
            <a:lvl1pPr>
              <a:defRPr/>
            </a:lvl1pPr>
          </a:lstStyle>
          <a:p>
            <a:fld id="{67A7936A-3C0E-46A2-A639-31DC037DC35C}" type="slidenum">
              <a:rPr lang="en-GB" altLang="en-US"/>
              <a:pPr/>
              <a:t>‹#›</a:t>
            </a:fld>
            <a:endParaRPr lang="en-GB" altLang="en-US"/>
          </a:p>
        </p:txBody>
      </p:sp>
    </p:spTree>
    <p:extLst>
      <p:ext uri="{BB962C8B-B14F-4D97-AF65-F5344CB8AC3E}">
        <p14:creationId xmlns:p14="http://schemas.microsoft.com/office/powerpoint/2010/main" val="913455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6"/>
          <p:cNvSpPr>
            <a:spLocks noGrp="1" noChangeArrowheads="1"/>
          </p:cNvSpPr>
          <p:nvPr>
            <p:ph type="sldNum" sz="quarter" idx="10"/>
          </p:nvPr>
        </p:nvSpPr>
        <p:spPr>
          <a:ln/>
        </p:spPr>
        <p:txBody>
          <a:bodyPr/>
          <a:lstStyle>
            <a:lvl1pPr>
              <a:defRPr/>
            </a:lvl1pPr>
          </a:lstStyle>
          <a:p>
            <a:fld id="{E50F6B35-9708-46B5-9A19-9D982D48D049}" type="slidenum">
              <a:rPr lang="en-GB" altLang="en-US"/>
              <a:pPr/>
              <a:t>‹#›</a:t>
            </a:fld>
            <a:endParaRPr lang="en-GB" altLang="en-US"/>
          </a:p>
        </p:txBody>
      </p:sp>
    </p:spTree>
    <p:extLst>
      <p:ext uri="{BB962C8B-B14F-4D97-AF65-F5344CB8AC3E}">
        <p14:creationId xmlns:p14="http://schemas.microsoft.com/office/powerpoint/2010/main" val="2908895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6"/>
          <p:cNvSpPr>
            <a:spLocks noGrp="1" noChangeArrowheads="1"/>
          </p:cNvSpPr>
          <p:nvPr>
            <p:ph type="sldNum" sz="quarter" idx="10"/>
          </p:nvPr>
        </p:nvSpPr>
        <p:spPr>
          <a:ln/>
        </p:spPr>
        <p:txBody>
          <a:bodyPr/>
          <a:lstStyle>
            <a:lvl1pPr>
              <a:defRPr/>
            </a:lvl1pPr>
          </a:lstStyle>
          <a:p>
            <a:fld id="{86232F98-0EE9-4C32-A9BB-BA304F343CFE}" type="slidenum">
              <a:rPr lang="en-GB" altLang="en-US"/>
              <a:pPr/>
              <a:t>‹#›</a:t>
            </a:fld>
            <a:endParaRPr lang="en-GB" altLang="en-US"/>
          </a:p>
        </p:txBody>
      </p:sp>
    </p:spTree>
    <p:extLst>
      <p:ext uri="{BB962C8B-B14F-4D97-AF65-F5344CB8AC3E}">
        <p14:creationId xmlns:p14="http://schemas.microsoft.com/office/powerpoint/2010/main" val="2951383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BD6996CA-2A70-4217-AB41-710EFA5CCD1D}" type="slidenum">
              <a:rPr lang="en-GB" altLang="en-US"/>
              <a:pPr/>
              <a:t>‹#›</a:t>
            </a:fld>
            <a:endParaRPr lang="en-GB" altLang="en-US"/>
          </a:p>
        </p:txBody>
      </p:sp>
    </p:spTree>
    <p:extLst>
      <p:ext uri="{BB962C8B-B14F-4D97-AF65-F5344CB8AC3E}">
        <p14:creationId xmlns:p14="http://schemas.microsoft.com/office/powerpoint/2010/main" val="1551513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EEFC6445-1351-4E87-AF15-7B6D8944A9D8}" type="slidenum">
              <a:rPr lang="en-GB" altLang="en-US"/>
              <a:pPr/>
              <a:t>‹#›</a:t>
            </a:fld>
            <a:endParaRPr lang="en-GB" altLang="en-US"/>
          </a:p>
        </p:txBody>
      </p:sp>
    </p:spTree>
    <p:extLst>
      <p:ext uri="{BB962C8B-B14F-4D97-AF65-F5344CB8AC3E}">
        <p14:creationId xmlns:p14="http://schemas.microsoft.com/office/powerpoint/2010/main" val="2750562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8BAE8D6F-381F-4403-A3C5-7778B046F4C5}" type="slidenum">
              <a:rPr lang="en-GB" altLang="en-US"/>
              <a:pPr/>
              <a:t>‹#›</a:t>
            </a:fld>
            <a:endParaRPr lang="en-GB" altLang="en-US"/>
          </a:p>
        </p:txBody>
      </p:sp>
    </p:spTree>
    <p:extLst>
      <p:ext uri="{BB962C8B-B14F-4D97-AF65-F5344CB8AC3E}">
        <p14:creationId xmlns:p14="http://schemas.microsoft.com/office/powerpoint/2010/main" val="1768056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graphicFrame>
        <p:nvGraphicFramePr>
          <p:cNvPr id="1026" name="Object 9"/>
          <p:cNvGraphicFramePr>
            <a:graphicFrameLocks noChangeAspect="1"/>
          </p:cNvGraphicFramePr>
          <p:nvPr/>
        </p:nvGraphicFramePr>
        <p:xfrm>
          <a:off x="0" y="6019800"/>
          <a:ext cx="9144000" cy="652463"/>
        </p:xfrm>
        <a:graphic>
          <a:graphicData uri="http://schemas.openxmlformats.org/presentationml/2006/ole">
            <mc:AlternateContent xmlns:mc="http://schemas.openxmlformats.org/markup-compatibility/2006">
              <mc:Choice xmlns:v="urn:schemas-microsoft-com:vml" Requires="v">
                <p:oleObj spid="_x0000_s1258" name="Image" r:id="rId15" imgW="13003175" imgH="926657" progId="">
                  <p:embed/>
                </p:oleObj>
              </mc:Choice>
              <mc:Fallback>
                <p:oleObj name="Image" r:id="rId15" imgW="13003175" imgH="926657" progId="">
                  <p:embed/>
                  <p:pic>
                    <p:nvPicPr>
                      <p:cNvPr id="0" name="Object 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6019800"/>
                        <a:ext cx="9144000" cy="652463"/>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27" name="Rectangle 2"/>
          <p:cNvSpPr>
            <a:spLocks noGrp="1" noChangeArrowheads="1"/>
          </p:cNvSpPr>
          <p:nvPr>
            <p:ph type="title"/>
          </p:nvPr>
        </p:nvSpPr>
        <p:spPr bwMode="auto">
          <a:xfrm>
            <a:off x="685800" y="304800"/>
            <a:ext cx="6705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8" name="Rectangle 3"/>
          <p:cNvSpPr>
            <a:spLocks noGrp="1" noChangeArrowheads="1"/>
          </p:cNvSpPr>
          <p:nvPr>
            <p:ph type="body" idx="1"/>
          </p:nvPr>
        </p:nvSpPr>
        <p:spPr bwMode="auto">
          <a:xfrm>
            <a:off x="685800" y="1524000"/>
            <a:ext cx="7162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30" name="Rectangle 6"/>
          <p:cNvSpPr>
            <a:spLocks noGrp="1" noChangeArrowheads="1"/>
          </p:cNvSpPr>
          <p:nvPr>
            <p:ph type="sldNum" sz="quarter" idx="4"/>
          </p:nvPr>
        </p:nvSpPr>
        <p:spPr bwMode="auto">
          <a:xfrm>
            <a:off x="7010400" y="6248400"/>
            <a:ext cx="1828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1">
                <a:solidFill>
                  <a:srgbClr val="005BAB"/>
                </a:solidFill>
                <a:latin typeface="Verdana" pitchFamily="34" charset="0"/>
              </a:defRPr>
            </a:lvl1pPr>
          </a:lstStyle>
          <a:p>
            <a:fld id="{C9DF7584-FF0D-4CD1-9AEC-4A5DE6C5095F}" type="slidenum">
              <a:rPr lang="en-GB" altLang="en-US"/>
              <a:pPr/>
              <a:t>‹#›</a:t>
            </a:fld>
            <a:endParaRPr lang="en-GB" altLang="en-US"/>
          </a:p>
        </p:txBody>
      </p:sp>
      <p:sp>
        <p:nvSpPr>
          <p:cNvPr id="6" name="Rectangle 5"/>
          <p:cNvSpPr/>
          <p:nvPr/>
        </p:nvSpPr>
        <p:spPr>
          <a:xfrm>
            <a:off x="0" y="6000750"/>
            <a:ext cx="9144000" cy="7143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a:p>
        </p:txBody>
      </p:sp>
      <p:pic>
        <p:nvPicPr>
          <p:cNvPr id="1031" name="Picture 6" descr="UPLand.jpg"/>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428625" y="6072188"/>
            <a:ext cx="1928813"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Lst>
  <p:hf hdr="0" ftr="0" dt="0"/>
  <p:txStyles>
    <p:titleStyle>
      <a:lvl1pPr algn="l" rtl="0" eaLnBrk="0" fontAlgn="base" hangingPunct="0">
        <a:spcBef>
          <a:spcPct val="0"/>
        </a:spcBef>
        <a:spcAft>
          <a:spcPct val="0"/>
        </a:spcAft>
        <a:defRPr sz="2100" b="1">
          <a:solidFill>
            <a:schemeClr val="bg1"/>
          </a:solidFill>
          <a:latin typeface="+mj-lt"/>
          <a:ea typeface="+mj-ea"/>
          <a:cs typeface="+mj-cs"/>
        </a:defRPr>
      </a:lvl1pPr>
      <a:lvl2pPr algn="l" rtl="0" eaLnBrk="0" fontAlgn="base" hangingPunct="0">
        <a:spcBef>
          <a:spcPct val="0"/>
        </a:spcBef>
        <a:spcAft>
          <a:spcPct val="0"/>
        </a:spcAft>
        <a:defRPr sz="2100" b="1">
          <a:solidFill>
            <a:schemeClr val="bg1"/>
          </a:solidFill>
          <a:latin typeface="Arial" charset="0"/>
        </a:defRPr>
      </a:lvl2pPr>
      <a:lvl3pPr algn="l" rtl="0" eaLnBrk="0" fontAlgn="base" hangingPunct="0">
        <a:spcBef>
          <a:spcPct val="0"/>
        </a:spcBef>
        <a:spcAft>
          <a:spcPct val="0"/>
        </a:spcAft>
        <a:defRPr sz="2100" b="1">
          <a:solidFill>
            <a:schemeClr val="bg1"/>
          </a:solidFill>
          <a:latin typeface="Arial" charset="0"/>
        </a:defRPr>
      </a:lvl3pPr>
      <a:lvl4pPr algn="l" rtl="0" eaLnBrk="0" fontAlgn="base" hangingPunct="0">
        <a:spcBef>
          <a:spcPct val="0"/>
        </a:spcBef>
        <a:spcAft>
          <a:spcPct val="0"/>
        </a:spcAft>
        <a:defRPr sz="2100" b="1">
          <a:solidFill>
            <a:schemeClr val="bg1"/>
          </a:solidFill>
          <a:latin typeface="Arial" charset="0"/>
        </a:defRPr>
      </a:lvl4pPr>
      <a:lvl5pPr algn="l" rtl="0" eaLnBrk="0" fontAlgn="base" hangingPunct="0">
        <a:spcBef>
          <a:spcPct val="0"/>
        </a:spcBef>
        <a:spcAft>
          <a:spcPct val="0"/>
        </a:spcAft>
        <a:defRPr sz="2100" b="1">
          <a:solidFill>
            <a:schemeClr val="bg1"/>
          </a:solidFill>
          <a:latin typeface="Arial" charset="0"/>
        </a:defRPr>
      </a:lvl5pPr>
      <a:lvl6pPr marL="457200" algn="l" rtl="0" fontAlgn="base">
        <a:spcBef>
          <a:spcPct val="0"/>
        </a:spcBef>
        <a:spcAft>
          <a:spcPct val="0"/>
        </a:spcAft>
        <a:defRPr sz="2100" b="1">
          <a:solidFill>
            <a:schemeClr val="bg1"/>
          </a:solidFill>
          <a:latin typeface="Arial" charset="0"/>
        </a:defRPr>
      </a:lvl6pPr>
      <a:lvl7pPr marL="914400" algn="l" rtl="0" fontAlgn="base">
        <a:spcBef>
          <a:spcPct val="0"/>
        </a:spcBef>
        <a:spcAft>
          <a:spcPct val="0"/>
        </a:spcAft>
        <a:defRPr sz="2100" b="1">
          <a:solidFill>
            <a:schemeClr val="bg1"/>
          </a:solidFill>
          <a:latin typeface="Arial" charset="0"/>
        </a:defRPr>
      </a:lvl7pPr>
      <a:lvl8pPr marL="1371600" algn="l" rtl="0" fontAlgn="base">
        <a:spcBef>
          <a:spcPct val="0"/>
        </a:spcBef>
        <a:spcAft>
          <a:spcPct val="0"/>
        </a:spcAft>
        <a:defRPr sz="2100" b="1">
          <a:solidFill>
            <a:schemeClr val="bg1"/>
          </a:solidFill>
          <a:latin typeface="Arial" charset="0"/>
        </a:defRPr>
      </a:lvl8pPr>
      <a:lvl9pPr marL="1828800" algn="l" rtl="0" fontAlgn="base">
        <a:spcBef>
          <a:spcPct val="0"/>
        </a:spcBef>
        <a:spcAft>
          <a:spcPct val="0"/>
        </a:spcAft>
        <a:defRPr sz="2100" b="1">
          <a:solidFill>
            <a:schemeClr val="bg1"/>
          </a:solidFill>
          <a:latin typeface="Arial" charset="0"/>
        </a:defRPr>
      </a:lvl9pPr>
    </p:titleStyle>
    <p:bodyStyle>
      <a:lvl1pPr marL="342900" indent="-342900" algn="l" rtl="0" eaLnBrk="0" fontAlgn="base" hangingPunct="0">
        <a:spcBef>
          <a:spcPct val="20000"/>
        </a:spcBef>
        <a:spcAft>
          <a:spcPct val="0"/>
        </a:spcAft>
        <a:buChar char="•"/>
        <a:defRPr sz="1600">
          <a:solidFill>
            <a:schemeClr val="bg1"/>
          </a:solidFill>
          <a:latin typeface="+mn-lt"/>
          <a:ea typeface="+mn-ea"/>
          <a:cs typeface="+mn-cs"/>
        </a:defRPr>
      </a:lvl1pPr>
      <a:lvl2pPr marL="742950" indent="-285750" algn="l" rtl="0" eaLnBrk="0" fontAlgn="base" hangingPunct="0">
        <a:spcBef>
          <a:spcPct val="20000"/>
        </a:spcBef>
        <a:spcAft>
          <a:spcPct val="0"/>
        </a:spcAft>
        <a:buChar char="–"/>
        <a:defRPr sz="1600">
          <a:solidFill>
            <a:schemeClr val="bg1"/>
          </a:solidFill>
          <a:latin typeface="+mn-lt"/>
        </a:defRPr>
      </a:lvl2pPr>
      <a:lvl3pPr marL="1143000" indent="-228600" algn="l" rtl="0" eaLnBrk="0" fontAlgn="base" hangingPunct="0">
        <a:spcBef>
          <a:spcPct val="20000"/>
        </a:spcBef>
        <a:spcAft>
          <a:spcPct val="0"/>
        </a:spcAft>
        <a:buChar char="•"/>
        <a:defRPr sz="1600">
          <a:solidFill>
            <a:schemeClr val="bg1"/>
          </a:solidFill>
          <a:latin typeface="+mn-lt"/>
        </a:defRPr>
      </a:lvl3pPr>
      <a:lvl4pPr marL="1600200" indent="-228600" algn="l" rtl="0" eaLnBrk="0" fontAlgn="base" hangingPunct="0">
        <a:spcBef>
          <a:spcPct val="20000"/>
        </a:spcBef>
        <a:spcAft>
          <a:spcPct val="0"/>
        </a:spcAft>
        <a:buChar char="–"/>
        <a:defRPr sz="1600">
          <a:solidFill>
            <a:schemeClr val="bg1"/>
          </a:solidFill>
          <a:latin typeface="+mn-lt"/>
        </a:defRPr>
      </a:lvl4pPr>
      <a:lvl5pPr marL="2057400" indent="-228600" algn="l" rtl="0" eaLnBrk="0" fontAlgn="base" hangingPunct="0">
        <a:spcBef>
          <a:spcPct val="20000"/>
        </a:spcBef>
        <a:spcAft>
          <a:spcPct val="0"/>
        </a:spcAft>
        <a:buChar char="»"/>
        <a:defRPr sz="1600">
          <a:solidFill>
            <a:schemeClr val="bg1"/>
          </a:solidFill>
          <a:latin typeface="+mn-lt"/>
        </a:defRPr>
      </a:lvl5pPr>
      <a:lvl6pPr marL="2514600" indent="-228600" algn="l" rtl="0" fontAlgn="base">
        <a:spcBef>
          <a:spcPct val="20000"/>
        </a:spcBef>
        <a:spcAft>
          <a:spcPct val="0"/>
        </a:spcAft>
        <a:buChar char="»"/>
        <a:defRPr sz="1600">
          <a:solidFill>
            <a:schemeClr val="bg1"/>
          </a:solidFill>
          <a:latin typeface="+mn-lt"/>
        </a:defRPr>
      </a:lvl6pPr>
      <a:lvl7pPr marL="2971800" indent="-228600" algn="l" rtl="0" fontAlgn="base">
        <a:spcBef>
          <a:spcPct val="20000"/>
        </a:spcBef>
        <a:spcAft>
          <a:spcPct val="0"/>
        </a:spcAft>
        <a:buChar char="»"/>
        <a:defRPr sz="1600">
          <a:solidFill>
            <a:schemeClr val="bg1"/>
          </a:solidFill>
          <a:latin typeface="+mn-lt"/>
        </a:defRPr>
      </a:lvl7pPr>
      <a:lvl8pPr marL="3429000" indent="-228600" algn="l" rtl="0" fontAlgn="base">
        <a:spcBef>
          <a:spcPct val="20000"/>
        </a:spcBef>
        <a:spcAft>
          <a:spcPct val="0"/>
        </a:spcAft>
        <a:buChar char="»"/>
        <a:defRPr sz="1600">
          <a:solidFill>
            <a:schemeClr val="bg1"/>
          </a:solidFill>
          <a:latin typeface="+mn-lt"/>
        </a:defRPr>
      </a:lvl8pPr>
      <a:lvl9pPr marL="3886200" indent="-228600" algn="l" rtl="0" fontAlgn="base">
        <a:spcBef>
          <a:spcPct val="20000"/>
        </a:spcBef>
        <a:spcAft>
          <a:spcPct val="0"/>
        </a:spcAft>
        <a:buChar char="»"/>
        <a:defRPr sz="16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berendien.lubbe@up.ac.z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5.png"/><Relationship Id="rId7" Type="http://schemas.openxmlformats.org/officeDocument/2006/relationships/customXml" Target="../ink/ink5.xml"/><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4.xml"/><Relationship Id="rId5" Type="http://schemas.openxmlformats.org/officeDocument/2006/relationships/customXml" Target="../ink/ink3.xml"/><Relationship Id="rId10" Type="http://schemas.openxmlformats.org/officeDocument/2006/relationships/image" Target="../media/image7.png"/><Relationship Id="rId4" Type="http://schemas.openxmlformats.org/officeDocument/2006/relationships/customXml" Target="../ink/ink2.xml"/><Relationship Id="rId9" Type="http://schemas.openxmlformats.org/officeDocument/2006/relationships/customXml" Target="../ink/ink6.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1691680" y="-171400"/>
            <a:ext cx="7051675" cy="1800225"/>
          </a:xfrm>
        </p:spPr>
        <p:txBody>
          <a:bodyPr/>
          <a:lstStyle/>
          <a:p>
            <a:pPr algn="ctr"/>
            <a:br>
              <a:rPr lang="en-ZA" altLang="en-US" sz="3600" dirty="0">
                <a:latin typeface="Rockwell" pitchFamily="18" charset="0"/>
              </a:rPr>
            </a:br>
            <a:br>
              <a:rPr lang="en-ZA" altLang="en-US" sz="3600" dirty="0">
                <a:latin typeface="Rockwell" pitchFamily="18" charset="0"/>
              </a:rPr>
            </a:br>
            <a:r>
              <a:rPr lang="en-ZA" altLang="en-US" sz="3600" dirty="0">
                <a:latin typeface="Rockwell" pitchFamily="18" charset="0"/>
              </a:rPr>
              <a:t>University of Pretoria</a:t>
            </a:r>
            <a:br>
              <a:rPr lang="en-ZA" altLang="en-US" sz="3600" dirty="0">
                <a:latin typeface="Rockwell" pitchFamily="18" charset="0"/>
              </a:rPr>
            </a:br>
            <a:br>
              <a:rPr lang="en-ZA" altLang="en-US" sz="1600" dirty="0">
                <a:latin typeface="Rockwell" pitchFamily="18" charset="0"/>
              </a:rPr>
            </a:br>
            <a:br>
              <a:rPr lang="en-ZA" altLang="en-US" sz="2800" dirty="0"/>
            </a:br>
            <a:endParaRPr lang="en-ZA" altLang="en-US" sz="2800" dirty="0"/>
          </a:p>
        </p:txBody>
      </p:sp>
      <p:sp>
        <p:nvSpPr>
          <p:cNvPr id="16387" name="Subtitle 2"/>
          <p:cNvSpPr>
            <a:spLocks noGrp="1"/>
          </p:cNvSpPr>
          <p:nvPr>
            <p:ph type="subTitle" idx="1"/>
          </p:nvPr>
        </p:nvSpPr>
        <p:spPr>
          <a:xfrm>
            <a:off x="2483768" y="1556792"/>
            <a:ext cx="6049963" cy="1655762"/>
          </a:xfrm>
        </p:spPr>
        <p:txBody>
          <a:bodyPr/>
          <a:lstStyle/>
          <a:p>
            <a:r>
              <a:rPr lang="en-ZA" altLang="en-US" sz="2400" b="1" dirty="0">
                <a:latin typeface="Rockwell" pitchFamily="18" charset="0"/>
              </a:rPr>
              <a:t>AN ASSESSMENT OF THE IMPACT OF MEGATRENDS IN THE TOURISM SECTOR</a:t>
            </a:r>
          </a:p>
          <a:p>
            <a:r>
              <a:rPr lang="en-US" altLang="en-US" sz="2400" b="1" dirty="0">
                <a:latin typeface="Rockwell" pitchFamily="18" charset="0"/>
              </a:rPr>
              <a:t>Research Project 2018-2019</a:t>
            </a:r>
            <a:endParaRPr lang="en-ZA" altLang="en-US" sz="2400" b="1" dirty="0">
              <a:latin typeface="Rockwell" pitchFamily="18" charset="0"/>
            </a:endParaRPr>
          </a:p>
          <a:p>
            <a:endParaRPr lang="en-ZA" altLang="en-US" sz="2400" dirty="0">
              <a:latin typeface="Rockwell" pitchFamily="18" charset="0"/>
            </a:endParaRPr>
          </a:p>
          <a:p>
            <a:pPr>
              <a:spcBef>
                <a:spcPts val="600"/>
              </a:spcBef>
            </a:pPr>
            <a:r>
              <a:rPr lang="en-US" altLang="en-US" sz="1800" b="1" dirty="0">
                <a:latin typeface="Rockwell" pitchFamily="18" charset="0"/>
              </a:rPr>
              <a:t>October 2020</a:t>
            </a:r>
          </a:p>
          <a:p>
            <a:pPr>
              <a:spcBef>
                <a:spcPts val="600"/>
              </a:spcBef>
            </a:pPr>
            <a:endParaRPr lang="en-US" altLang="en-US" sz="1800" b="1" dirty="0">
              <a:latin typeface="Rockwell" pitchFamily="18" charset="0"/>
            </a:endParaRPr>
          </a:p>
          <a:p>
            <a:pPr>
              <a:spcBef>
                <a:spcPts val="600"/>
              </a:spcBef>
            </a:pPr>
            <a:r>
              <a:rPr lang="en-US" altLang="en-US" sz="1800" b="1" dirty="0">
                <a:latin typeface="Rockwell" pitchFamily="18" charset="0"/>
              </a:rPr>
              <a:t>Presenter: </a:t>
            </a:r>
            <a:r>
              <a:rPr lang="en-US" altLang="en-US" sz="1800" b="1" dirty="0" err="1">
                <a:latin typeface="Rockwell" pitchFamily="18" charset="0"/>
              </a:rPr>
              <a:t>Berendien</a:t>
            </a:r>
            <a:r>
              <a:rPr lang="en-US" altLang="en-US" sz="1800" b="1" dirty="0">
                <a:latin typeface="Rockwell" pitchFamily="18" charset="0"/>
              </a:rPr>
              <a:t> Lubbe</a:t>
            </a:r>
            <a:r>
              <a:rPr lang="en-ZA" altLang="en-US" sz="1800" dirty="0">
                <a:latin typeface="Rockwell" pitchFamily="18" charset="0"/>
              </a:rPr>
              <a:t> </a:t>
            </a:r>
          </a:p>
          <a:p>
            <a:pPr>
              <a:spcBef>
                <a:spcPts val="600"/>
              </a:spcBef>
            </a:pPr>
            <a:r>
              <a:rPr lang="en-ZA" altLang="en-US" sz="1800" b="1" dirty="0">
                <a:latin typeface="Rockwell" pitchFamily="18" charset="0"/>
              </a:rPr>
              <a:t>Department Historical and Heritage Studies</a:t>
            </a:r>
          </a:p>
          <a:p>
            <a:pPr>
              <a:spcBef>
                <a:spcPts val="600"/>
              </a:spcBef>
            </a:pPr>
            <a:r>
              <a:rPr lang="en-ZA" altLang="en-US" sz="1800" b="1" dirty="0" err="1">
                <a:latin typeface="Rockwell" pitchFamily="18" charset="0"/>
              </a:rPr>
              <a:t>Anneli</a:t>
            </a:r>
            <a:r>
              <a:rPr lang="en-ZA" altLang="en-US" sz="1800" b="1" dirty="0">
                <a:latin typeface="Rockwell" pitchFamily="18" charset="0"/>
              </a:rPr>
              <a:t> Douglas</a:t>
            </a:r>
          </a:p>
          <a:p>
            <a:pPr>
              <a:spcBef>
                <a:spcPts val="600"/>
              </a:spcBef>
            </a:pPr>
            <a:r>
              <a:rPr lang="en-ZA" altLang="en-US" sz="1800" b="1" dirty="0">
                <a:latin typeface="Rockwell" pitchFamily="18" charset="0"/>
              </a:rPr>
              <a:t>Department Marketing Management </a:t>
            </a:r>
            <a:endParaRPr lang="en-US" altLang="en-US" sz="1800" b="1" dirty="0">
              <a:latin typeface="Rockwell" pitchFamily="18" charset="0"/>
            </a:endParaRPr>
          </a:p>
          <a:p>
            <a:pPr>
              <a:spcBef>
                <a:spcPts val="600"/>
              </a:spcBef>
            </a:pPr>
            <a:endParaRPr lang="en-ZA" altLang="en-US" sz="1800" b="1" dirty="0">
              <a:latin typeface="Rockwell" pitchFamily="18" charset="0"/>
            </a:endParaRPr>
          </a:p>
        </p:txBody>
      </p:sp>
      <p:pic>
        <p:nvPicPr>
          <p:cNvPr id="16388" name="Picture 2" descr="C:\Users\User\Documents\Nosi\University_of_Pretoria_Ceremonial_Shiel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772816"/>
            <a:ext cx="1871662"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06E87-E30F-4398-88B9-5D54A19C4A52}"/>
              </a:ext>
            </a:extLst>
          </p:cNvPr>
          <p:cNvSpPr>
            <a:spLocks noGrp="1"/>
          </p:cNvSpPr>
          <p:nvPr>
            <p:ph type="title"/>
          </p:nvPr>
        </p:nvSpPr>
        <p:spPr/>
        <p:txBody>
          <a:bodyPr/>
          <a:lstStyle/>
          <a:p>
            <a:endParaRPr lang="en-ZA"/>
          </a:p>
        </p:txBody>
      </p:sp>
      <p:sp>
        <p:nvSpPr>
          <p:cNvPr id="3" name="Content Placeholder 2">
            <a:extLst>
              <a:ext uri="{FF2B5EF4-FFF2-40B4-BE49-F238E27FC236}">
                <a16:creationId xmlns:a16="http://schemas.microsoft.com/office/drawing/2014/main" id="{EA29D99E-476D-4208-BDD2-4DFBF47C78F8}"/>
              </a:ext>
            </a:extLst>
          </p:cNvPr>
          <p:cNvSpPr>
            <a:spLocks noGrp="1"/>
          </p:cNvSpPr>
          <p:nvPr>
            <p:ph idx="1"/>
          </p:nvPr>
        </p:nvSpPr>
        <p:spPr/>
        <p:txBody>
          <a:bodyPr/>
          <a:lstStyle/>
          <a:p>
            <a:endParaRPr lang="en-ZA"/>
          </a:p>
        </p:txBody>
      </p:sp>
      <p:sp>
        <p:nvSpPr>
          <p:cNvPr id="4" name="Slide Number Placeholder 3">
            <a:extLst>
              <a:ext uri="{FF2B5EF4-FFF2-40B4-BE49-F238E27FC236}">
                <a16:creationId xmlns:a16="http://schemas.microsoft.com/office/drawing/2014/main" id="{CA4899D5-7397-4945-8BEA-BC5820DD0142}"/>
              </a:ext>
            </a:extLst>
          </p:cNvPr>
          <p:cNvSpPr>
            <a:spLocks noGrp="1"/>
          </p:cNvSpPr>
          <p:nvPr>
            <p:ph type="sldNum" sz="quarter" idx="10"/>
          </p:nvPr>
        </p:nvSpPr>
        <p:spPr/>
        <p:txBody>
          <a:bodyPr/>
          <a:lstStyle/>
          <a:p>
            <a:fld id="{A9A33B5C-8EEB-4DD4-A730-D118B075488E}" type="slidenum">
              <a:rPr lang="en-GB" altLang="en-US" smtClean="0"/>
              <a:pPr/>
              <a:t>10</a:t>
            </a:fld>
            <a:endParaRPr lang="en-GB" altLang="en-US"/>
          </a:p>
        </p:txBody>
      </p:sp>
      <p:pic>
        <p:nvPicPr>
          <p:cNvPr id="3074" name="Picture 2" descr="Facts and Figures">
            <a:extLst>
              <a:ext uri="{FF2B5EF4-FFF2-40B4-BE49-F238E27FC236}">
                <a16:creationId xmlns:a16="http://schemas.microsoft.com/office/drawing/2014/main" id="{2911DBF1-5832-4356-B845-344A50CB24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4645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E2EE7BF-9E4E-4713-B6B0-3668B295B3CC}"/>
              </a:ext>
            </a:extLst>
          </p:cNvPr>
          <p:cNvSpPr>
            <a:spLocks noGrp="1"/>
          </p:cNvSpPr>
          <p:nvPr>
            <p:ph type="sldNum" sz="quarter" idx="10"/>
          </p:nvPr>
        </p:nvSpPr>
        <p:spPr/>
        <p:txBody>
          <a:bodyPr/>
          <a:lstStyle/>
          <a:p>
            <a:fld id="{A9A33B5C-8EEB-4DD4-A730-D118B075488E}" type="slidenum">
              <a:rPr lang="en-GB" altLang="en-US" smtClean="0"/>
              <a:pPr/>
              <a:t>11</a:t>
            </a:fld>
            <a:endParaRPr lang="en-GB" altLang="en-US"/>
          </a:p>
        </p:txBody>
      </p:sp>
      <p:sp>
        <p:nvSpPr>
          <p:cNvPr id="7" name="Rectangle 6">
            <a:extLst>
              <a:ext uri="{FF2B5EF4-FFF2-40B4-BE49-F238E27FC236}">
                <a16:creationId xmlns:a16="http://schemas.microsoft.com/office/drawing/2014/main" id="{A3289FF0-E4FC-4351-B6F3-0E979C20E811}"/>
              </a:ext>
            </a:extLst>
          </p:cNvPr>
          <p:cNvSpPr/>
          <p:nvPr/>
        </p:nvSpPr>
        <p:spPr>
          <a:xfrm rot="765522">
            <a:off x="299570" y="1913597"/>
            <a:ext cx="2000703" cy="658835"/>
          </a:xfrm>
          <a:prstGeom prst="rect">
            <a:avLst/>
          </a:prstGeom>
        </p:spPr>
        <p:txBody>
          <a:bodyPr wrap="square">
            <a:spAutoFit/>
          </a:bodyPr>
          <a:lstStyle/>
          <a:p>
            <a:pPr>
              <a:lnSpc>
                <a:spcPct val="107000"/>
              </a:lnSpc>
              <a:spcAft>
                <a:spcPts val="800"/>
              </a:spcAft>
            </a:pPr>
            <a:r>
              <a:rPr lang="en-US" sz="3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COVID-19</a:t>
            </a:r>
            <a:endParaRPr lang="en-ZA" sz="36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92E1AD85-3AE9-43A1-8467-BBA036D73B41}"/>
              </a:ext>
            </a:extLst>
          </p:cNvPr>
          <p:cNvSpPr/>
          <p:nvPr/>
        </p:nvSpPr>
        <p:spPr>
          <a:xfrm rot="19458672">
            <a:off x="293449" y="3111398"/>
            <a:ext cx="2656369" cy="658835"/>
          </a:xfrm>
          <a:prstGeom prst="rect">
            <a:avLst/>
          </a:prstGeom>
        </p:spPr>
        <p:txBody>
          <a:bodyPr wrap="square">
            <a:spAutoFit/>
          </a:bodyPr>
          <a:lstStyle/>
          <a:p>
            <a:pPr>
              <a:lnSpc>
                <a:spcPct val="107000"/>
              </a:lnSpc>
              <a:spcAft>
                <a:spcPts val="800"/>
              </a:spcAft>
            </a:pPr>
            <a:r>
              <a:rPr lang="en-US" sz="3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LOCKDOWN!</a:t>
            </a:r>
            <a:endParaRPr lang="en-ZA" sz="36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2054" name="Picture 6" descr="Infographic: Global Tourism to Suffer Crushing Blow in 2020 | Statista">
            <a:extLst>
              <a:ext uri="{FF2B5EF4-FFF2-40B4-BE49-F238E27FC236}">
                <a16:creationId xmlns:a16="http://schemas.microsoft.com/office/drawing/2014/main" id="{21BE788F-C243-4C5A-8E0D-6A87823C87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260648"/>
            <a:ext cx="5517232" cy="5517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6512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86A16D-0C63-4A9F-A0FA-E1AD6F8F67E5}"/>
              </a:ext>
            </a:extLst>
          </p:cNvPr>
          <p:cNvSpPr>
            <a:spLocks noGrp="1"/>
          </p:cNvSpPr>
          <p:nvPr>
            <p:ph idx="1"/>
          </p:nvPr>
        </p:nvSpPr>
        <p:spPr>
          <a:xfrm>
            <a:off x="280237" y="2420888"/>
            <a:ext cx="3456384" cy="4648200"/>
          </a:xfrm>
        </p:spPr>
        <p:txBody>
          <a:bodyPr/>
          <a:lstStyle/>
          <a:p>
            <a:pPr lvl="1">
              <a:buFont typeface="Wingdings" panose="05000000000000000000" pitchFamily="2" charset="2"/>
              <a:buChar char="Ø"/>
            </a:pPr>
            <a:r>
              <a:rPr lang="en-ZA" sz="2400" b="1" kern="1200" dirty="0">
                <a:latin typeface="Rockwell" panose="02060603020205020403" pitchFamily="18" charset="0"/>
              </a:rPr>
              <a:t>Economic</a:t>
            </a:r>
          </a:p>
          <a:p>
            <a:pPr lvl="1">
              <a:buFont typeface="Wingdings" panose="05000000000000000000" pitchFamily="2" charset="2"/>
              <a:buChar char="Ø"/>
            </a:pPr>
            <a:r>
              <a:rPr lang="en-ZA" sz="2400" b="1" kern="1200" dirty="0">
                <a:latin typeface="Rockwell" panose="02060603020205020403" pitchFamily="18" charset="0"/>
              </a:rPr>
              <a:t>Political</a:t>
            </a:r>
          </a:p>
          <a:p>
            <a:pPr lvl="1">
              <a:buFont typeface="Wingdings" panose="05000000000000000000" pitchFamily="2" charset="2"/>
              <a:buChar char="Ø"/>
            </a:pPr>
            <a:r>
              <a:rPr lang="en-ZA" sz="2400" b="1" kern="1200" dirty="0">
                <a:latin typeface="Rockwell" panose="02060603020205020403" pitchFamily="18" charset="0"/>
              </a:rPr>
              <a:t>Social</a:t>
            </a:r>
          </a:p>
          <a:p>
            <a:pPr lvl="1">
              <a:buFont typeface="Wingdings" panose="05000000000000000000" pitchFamily="2" charset="2"/>
              <a:buChar char="Ø"/>
            </a:pPr>
            <a:r>
              <a:rPr lang="en-ZA" sz="2400" b="1" kern="1200" dirty="0">
                <a:latin typeface="Rockwell" panose="02060603020205020403" pitchFamily="18" charset="0"/>
              </a:rPr>
              <a:t>Technological</a:t>
            </a:r>
          </a:p>
          <a:p>
            <a:pPr lvl="1">
              <a:buFont typeface="Wingdings" panose="05000000000000000000" pitchFamily="2" charset="2"/>
              <a:buChar char="Ø"/>
            </a:pPr>
            <a:r>
              <a:rPr lang="en-ZA" sz="2400" b="1" kern="1200" dirty="0">
                <a:latin typeface="Rockwell" panose="02060603020205020403" pitchFamily="18" charset="0"/>
              </a:rPr>
              <a:t>Environmental</a:t>
            </a:r>
          </a:p>
          <a:p>
            <a:pPr>
              <a:spcAft>
                <a:spcPts val="0"/>
              </a:spcAft>
              <a:buFont typeface="Wingdings" panose="05000000000000000000" pitchFamily="2" charset="2"/>
              <a:buChar char="Ø"/>
            </a:pPr>
            <a:endParaRPr lang="en-ZA" sz="1800" dirty="0"/>
          </a:p>
          <a:p>
            <a:endParaRPr lang="en-ZA" dirty="0"/>
          </a:p>
        </p:txBody>
      </p:sp>
      <p:sp>
        <p:nvSpPr>
          <p:cNvPr id="4" name="Slide Number Placeholder 3"/>
          <p:cNvSpPr>
            <a:spLocks noGrp="1"/>
          </p:cNvSpPr>
          <p:nvPr>
            <p:ph type="sldNum" sz="quarter" idx="10"/>
          </p:nvPr>
        </p:nvSpPr>
        <p:spPr/>
        <p:txBody>
          <a:bodyPr/>
          <a:lstStyle/>
          <a:p>
            <a:fld id="{A9A33B5C-8EEB-4DD4-A730-D118B075488E}" type="slidenum">
              <a:rPr lang="en-GB" altLang="en-US" smtClean="0"/>
              <a:pPr/>
              <a:t>12</a:t>
            </a:fld>
            <a:endParaRPr lang="en-GB" altLang="en-US"/>
          </a:p>
        </p:txBody>
      </p:sp>
      <p:sp>
        <p:nvSpPr>
          <p:cNvPr id="13" name="Freeform 12"/>
          <p:cNvSpPr/>
          <p:nvPr/>
        </p:nvSpPr>
        <p:spPr>
          <a:xfrm>
            <a:off x="899592" y="332656"/>
            <a:ext cx="1796308" cy="1719846"/>
          </a:xfrm>
          <a:custGeom>
            <a:avLst/>
            <a:gdLst>
              <a:gd name="connsiteX0" fmla="*/ 1216350 w 1625600"/>
              <a:gd name="connsiteY0" fmla="*/ 411723 h 1625600"/>
              <a:gd name="connsiteX1" fmla="*/ 1456181 w 1625600"/>
              <a:gd name="connsiteY1" fmla="*/ 339443 h 1625600"/>
              <a:gd name="connsiteX2" fmla="*/ 1544430 w 1625600"/>
              <a:gd name="connsiteY2" fmla="*/ 492294 h 1625600"/>
              <a:gd name="connsiteX3" fmla="*/ 1361918 w 1625600"/>
              <a:gd name="connsiteY3" fmla="*/ 663854 h 1625600"/>
              <a:gd name="connsiteX4" fmla="*/ 1361918 w 1625600"/>
              <a:gd name="connsiteY4" fmla="*/ 961747 h 1625600"/>
              <a:gd name="connsiteX5" fmla="*/ 1544430 w 1625600"/>
              <a:gd name="connsiteY5" fmla="*/ 1133306 h 1625600"/>
              <a:gd name="connsiteX6" fmla="*/ 1456181 w 1625600"/>
              <a:gd name="connsiteY6" fmla="*/ 1286157 h 1625600"/>
              <a:gd name="connsiteX7" fmla="*/ 1216350 w 1625600"/>
              <a:gd name="connsiteY7" fmla="*/ 1213877 h 1625600"/>
              <a:gd name="connsiteX8" fmla="*/ 958367 w 1625600"/>
              <a:gd name="connsiteY8" fmla="*/ 1362823 h 1625600"/>
              <a:gd name="connsiteX9" fmla="*/ 901049 w 1625600"/>
              <a:gd name="connsiteY9" fmla="*/ 1606663 h 1625600"/>
              <a:gd name="connsiteX10" fmla="*/ 724551 w 1625600"/>
              <a:gd name="connsiteY10" fmla="*/ 1606663 h 1625600"/>
              <a:gd name="connsiteX11" fmla="*/ 667232 w 1625600"/>
              <a:gd name="connsiteY11" fmla="*/ 1362823 h 1625600"/>
              <a:gd name="connsiteX12" fmla="*/ 409249 w 1625600"/>
              <a:gd name="connsiteY12" fmla="*/ 1213877 h 1625600"/>
              <a:gd name="connsiteX13" fmla="*/ 169419 w 1625600"/>
              <a:gd name="connsiteY13" fmla="*/ 1286157 h 1625600"/>
              <a:gd name="connsiteX14" fmla="*/ 81170 w 1625600"/>
              <a:gd name="connsiteY14" fmla="*/ 1133306 h 1625600"/>
              <a:gd name="connsiteX15" fmla="*/ 263682 w 1625600"/>
              <a:gd name="connsiteY15" fmla="*/ 961746 h 1625600"/>
              <a:gd name="connsiteX16" fmla="*/ 263682 w 1625600"/>
              <a:gd name="connsiteY16" fmla="*/ 663853 h 1625600"/>
              <a:gd name="connsiteX17" fmla="*/ 81170 w 1625600"/>
              <a:gd name="connsiteY17" fmla="*/ 492294 h 1625600"/>
              <a:gd name="connsiteX18" fmla="*/ 169419 w 1625600"/>
              <a:gd name="connsiteY18" fmla="*/ 339443 h 1625600"/>
              <a:gd name="connsiteX19" fmla="*/ 409250 w 1625600"/>
              <a:gd name="connsiteY19" fmla="*/ 411723 h 1625600"/>
              <a:gd name="connsiteX20" fmla="*/ 667233 w 1625600"/>
              <a:gd name="connsiteY20" fmla="*/ 262777 h 1625600"/>
              <a:gd name="connsiteX21" fmla="*/ 724551 w 1625600"/>
              <a:gd name="connsiteY21" fmla="*/ 18937 h 1625600"/>
              <a:gd name="connsiteX22" fmla="*/ 901049 w 1625600"/>
              <a:gd name="connsiteY22" fmla="*/ 18937 h 1625600"/>
              <a:gd name="connsiteX23" fmla="*/ 958368 w 1625600"/>
              <a:gd name="connsiteY23" fmla="*/ 262777 h 1625600"/>
              <a:gd name="connsiteX24" fmla="*/ 1216351 w 1625600"/>
              <a:gd name="connsiteY24" fmla="*/ 411723 h 1625600"/>
              <a:gd name="connsiteX25" fmla="*/ 1216350 w 1625600"/>
              <a:gd name="connsiteY25" fmla="*/ 411723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625600" h="1625600">
                <a:moveTo>
                  <a:pt x="1216350" y="411723"/>
                </a:moveTo>
                <a:lnTo>
                  <a:pt x="1456181" y="339443"/>
                </a:lnTo>
                <a:lnTo>
                  <a:pt x="1544430" y="492294"/>
                </a:lnTo>
                <a:lnTo>
                  <a:pt x="1361918" y="663854"/>
                </a:lnTo>
                <a:cubicBezTo>
                  <a:pt x="1388374" y="761389"/>
                  <a:pt x="1388374" y="864211"/>
                  <a:pt x="1361918" y="961747"/>
                </a:cubicBezTo>
                <a:lnTo>
                  <a:pt x="1544430" y="1133306"/>
                </a:lnTo>
                <a:lnTo>
                  <a:pt x="1456181" y="1286157"/>
                </a:lnTo>
                <a:lnTo>
                  <a:pt x="1216350" y="1213877"/>
                </a:lnTo>
                <a:cubicBezTo>
                  <a:pt x="1145110" y="1285556"/>
                  <a:pt x="1056063" y="1336967"/>
                  <a:pt x="958367" y="1362823"/>
                </a:cubicBezTo>
                <a:lnTo>
                  <a:pt x="901049" y="1606663"/>
                </a:lnTo>
                <a:lnTo>
                  <a:pt x="724551" y="1606663"/>
                </a:lnTo>
                <a:lnTo>
                  <a:pt x="667232" y="1362823"/>
                </a:lnTo>
                <a:cubicBezTo>
                  <a:pt x="569536" y="1336967"/>
                  <a:pt x="480489" y="1285556"/>
                  <a:pt x="409249" y="1213877"/>
                </a:cubicBezTo>
                <a:lnTo>
                  <a:pt x="169419" y="1286157"/>
                </a:lnTo>
                <a:lnTo>
                  <a:pt x="81170" y="1133306"/>
                </a:lnTo>
                <a:lnTo>
                  <a:pt x="263682" y="961746"/>
                </a:lnTo>
                <a:cubicBezTo>
                  <a:pt x="237226" y="864211"/>
                  <a:pt x="237226" y="761389"/>
                  <a:pt x="263682" y="663853"/>
                </a:cubicBezTo>
                <a:lnTo>
                  <a:pt x="81170" y="492294"/>
                </a:lnTo>
                <a:lnTo>
                  <a:pt x="169419" y="339443"/>
                </a:lnTo>
                <a:lnTo>
                  <a:pt x="409250" y="411723"/>
                </a:lnTo>
                <a:cubicBezTo>
                  <a:pt x="480490" y="340044"/>
                  <a:pt x="569537" y="288633"/>
                  <a:pt x="667233" y="262777"/>
                </a:cubicBezTo>
                <a:lnTo>
                  <a:pt x="724551" y="18937"/>
                </a:lnTo>
                <a:lnTo>
                  <a:pt x="901049" y="18937"/>
                </a:lnTo>
                <a:lnTo>
                  <a:pt x="958368" y="262777"/>
                </a:lnTo>
                <a:cubicBezTo>
                  <a:pt x="1056064" y="288633"/>
                  <a:pt x="1145111" y="340044"/>
                  <a:pt x="1216351" y="411723"/>
                </a:cubicBezTo>
                <a:lnTo>
                  <a:pt x="1216350" y="411723"/>
                </a:lnTo>
                <a:close/>
              </a:path>
            </a:pathLst>
          </a:cu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rgbClr r="0" g="0" b="0"/>
          </a:lnRef>
          <a:fillRef idx="1">
            <a:schemeClr val="accent1">
              <a:hueOff val="0"/>
              <a:satOff val="0"/>
              <a:lumOff val="0"/>
              <a:alphaOff val="0"/>
            </a:schemeClr>
          </a:fillRef>
          <a:effectRef idx="0">
            <a:scrgbClr r="0" g="0" b="0"/>
          </a:effectRef>
          <a:fontRef idx="minor">
            <a:schemeClr val="lt1"/>
          </a:fontRef>
        </p:style>
        <p:txBody>
          <a:bodyPr spcFirstLastPara="0" vert="horz" wrap="square" lIns="421950" tIns="424423" rIns="421950" bIns="424423" numCol="1" spcCol="1270" anchor="ctr" anchorCtr="0">
            <a:noAutofit/>
          </a:bodyPr>
          <a:lstStyle/>
          <a:p>
            <a:pPr lvl="0" algn="ctr" defTabSz="444500">
              <a:lnSpc>
                <a:spcPct val="90000"/>
              </a:lnSpc>
              <a:spcBef>
                <a:spcPct val="0"/>
              </a:spcBef>
              <a:spcAft>
                <a:spcPct val="35000"/>
              </a:spcAft>
            </a:pPr>
            <a:r>
              <a:rPr lang="en-US" sz="1200" b="1" kern="1200" cap="none" spc="0" dirty="0">
                <a:ln w="0"/>
                <a:solidFill>
                  <a:schemeClr val="tx1"/>
                </a:solidFill>
              </a:rPr>
              <a:t>Mega-trend</a:t>
            </a:r>
          </a:p>
          <a:p>
            <a:pPr lvl="0" algn="ctr" defTabSz="444500">
              <a:lnSpc>
                <a:spcPct val="90000"/>
              </a:lnSpc>
              <a:spcBef>
                <a:spcPct val="0"/>
              </a:spcBef>
              <a:spcAft>
                <a:spcPct val="35000"/>
              </a:spcAft>
            </a:pPr>
            <a:r>
              <a:rPr lang="en-US" sz="1200" b="1" kern="1200" cap="none" spc="0" dirty="0">
                <a:ln w="0"/>
                <a:solidFill>
                  <a:schemeClr val="tx1"/>
                </a:solidFill>
              </a:rPr>
              <a:t>Identification </a:t>
            </a:r>
          </a:p>
        </p:txBody>
      </p:sp>
      <p:sp>
        <p:nvSpPr>
          <p:cNvPr id="8" name="Content Placeholder 2">
            <a:extLst>
              <a:ext uri="{FF2B5EF4-FFF2-40B4-BE49-F238E27FC236}">
                <a16:creationId xmlns:a16="http://schemas.microsoft.com/office/drawing/2014/main" id="{471CE298-A14C-43D6-BA4C-05309FCCF0E7}"/>
              </a:ext>
            </a:extLst>
          </p:cNvPr>
          <p:cNvSpPr txBox="1">
            <a:spLocks/>
          </p:cNvSpPr>
          <p:nvPr/>
        </p:nvSpPr>
        <p:spPr bwMode="auto">
          <a:xfrm>
            <a:off x="4102002" y="2420888"/>
            <a:ext cx="4896544"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1600">
                <a:solidFill>
                  <a:schemeClr val="bg1"/>
                </a:solidFill>
                <a:latin typeface="+mn-lt"/>
                <a:ea typeface="+mn-ea"/>
                <a:cs typeface="+mn-cs"/>
              </a:defRPr>
            </a:lvl1pPr>
            <a:lvl2pPr marL="742950" indent="-285750" algn="l" rtl="0" eaLnBrk="0" fontAlgn="base" hangingPunct="0">
              <a:spcBef>
                <a:spcPct val="20000"/>
              </a:spcBef>
              <a:spcAft>
                <a:spcPct val="0"/>
              </a:spcAft>
              <a:buChar char="–"/>
              <a:defRPr sz="1600">
                <a:solidFill>
                  <a:schemeClr val="bg1"/>
                </a:solidFill>
                <a:latin typeface="+mn-lt"/>
              </a:defRPr>
            </a:lvl2pPr>
            <a:lvl3pPr marL="1143000" indent="-228600" algn="l" rtl="0" eaLnBrk="0" fontAlgn="base" hangingPunct="0">
              <a:spcBef>
                <a:spcPct val="20000"/>
              </a:spcBef>
              <a:spcAft>
                <a:spcPct val="0"/>
              </a:spcAft>
              <a:buChar char="•"/>
              <a:defRPr sz="1600">
                <a:solidFill>
                  <a:schemeClr val="bg1"/>
                </a:solidFill>
                <a:latin typeface="+mn-lt"/>
              </a:defRPr>
            </a:lvl3pPr>
            <a:lvl4pPr marL="1600200" indent="-228600" algn="l" rtl="0" eaLnBrk="0" fontAlgn="base" hangingPunct="0">
              <a:spcBef>
                <a:spcPct val="20000"/>
              </a:spcBef>
              <a:spcAft>
                <a:spcPct val="0"/>
              </a:spcAft>
              <a:buChar char="–"/>
              <a:defRPr sz="1600">
                <a:solidFill>
                  <a:schemeClr val="bg1"/>
                </a:solidFill>
                <a:latin typeface="+mn-lt"/>
              </a:defRPr>
            </a:lvl4pPr>
            <a:lvl5pPr marL="2057400" indent="-228600" algn="l" rtl="0" eaLnBrk="0" fontAlgn="base" hangingPunct="0">
              <a:spcBef>
                <a:spcPct val="20000"/>
              </a:spcBef>
              <a:spcAft>
                <a:spcPct val="0"/>
              </a:spcAft>
              <a:buChar char="»"/>
              <a:defRPr sz="1600">
                <a:solidFill>
                  <a:schemeClr val="bg1"/>
                </a:solidFill>
                <a:latin typeface="+mn-lt"/>
              </a:defRPr>
            </a:lvl5pPr>
            <a:lvl6pPr marL="2514600" indent="-228600" algn="l" rtl="0" fontAlgn="base">
              <a:spcBef>
                <a:spcPct val="20000"/>
              </a:spcBef>
              <a:spcAft>
                <a:spcPct val="0"/>
              </a:spcAft>
              <a:buChar char="»"/>
              <a:defRPr sz="1600">
                <a:solidFill>
                  <a:schemeClr val="bg1"/>
                </a:solidFill>
                <a:latin typeface="+mn-lt"/>
              </a:defRPr>
            </a:lvl6pPr>
            <a:lvl7pPr marL="2971800" indent="-228600" algn="l" rtl="0" fontAlgn="base">
              <a:spcBef>
                <a:spcPct val="20000"/>
              </a:spcBef>
              <a:spcAft>
                <a:spcPct val="0"/>
              </a:spcAft>
              <a:buChar char="»"/>
              <a:defRPr sz="1600">
                <a:solidFill>
                  <a:schemeClr val="bg1"/>
                </a:solidFill>
                <a:latin typeface="+mn-lt"/>
              </a:defRPr>
            </a:lvl7pPr>
            <a:lvl8pPr marL="3429000" indent="-228600" algn="l" rtl="0" fontAlgn="base">
              <a:spcBef>
                <a:spcPct val="20000"/>
              </a:spcBef>
              <a:spcAft>
                <a:spcPct val="0"/>
              </a:spcAft>
              <a:buChar char="»"/>
              <a:defRPr sz="1600">
                <a:solidFill>
                  <a:schemeClr val="bg1"/>
                </a:solidFill>
                <a:latin typeface="+mn-lt"/>
              </a:defRPr>
            </a:lvl8pPr>
            <a:lvl9pPr marL="3886200" indent="-228600" algn="l" rtl="0" fontAlgn="base">
              <a:spcBef>
                <a:spcPct val="20000"/>
              </a:spcBef>
              <a:spcAft>
                <a:spcPct val="0"/>
              </a:spcAft>
              <a:buChar char="»"/>
              <a:defRPr sz="1600">
                <a:solidFill>
                  <a:schemeClr val="bg1"/>
                </a:solidFill>
                <a:latin typeface="+mn-lt"/>
              </a:defRPr>
            </a:lvl9pPr>
          </a:lstStyle>
          <a:p>
            <a:r>
              <a:rPr lang="en-ZA" sz="2400" b="1" dirty="0">
                <a:latin typeface="Rockwell" panose="02060603020205020403" pitchFamily="18" charset="0"/>
              </a:rPr>
              <a:t>Assess probable magnitude</a:t>
            </a:r>
          </a:p>
          <a:p>
            <a:r>
              <a:rPr lang="en-ZA" sz="2400" b="1" dirty="0">
                <a:latin typeface="Rockwell" panose="02060603020205020403" pitchFamily="18" charset="0"/>
              </a:rPr>
              <a:t>Prioritise mega-trends</a:t>
            </a:r>
          </a:p>
          <a:p>
            <a:r>
              <a:rPr lang="en-ZA" sz="2400" b="1" dirty="0">
                <a:latin typeface="Rockwell" panose="02060603020205020403" pitchFamily="18" charset="0"/>
              </a:rPr>
              <a:t>Set overall policy goals, regulatory framework</a:t>
            </a:r>
          </a:p>
          <a:p>
            <a:r>
              <a:rPr lang="en-ZA" sz="2400" b="1" dirty="0">
                <a:latin typeface="Rockwell" panose="02060603020205020403" pitchFamily="18" charset="0"/>
              </a:rPr>
              <a:t>Adopt long-term approach</a:t>
            </a:r>
          </a:p>
          <a:p>
            <a:r>
              <a:rPr lang="en-ZA" sz="2400" b="1" dirty="0">
                <a:latin typeface="Rockwell" panose="02060603020205020403" pitchFamily="18" charset="0"/>
              </a:rPr>
              <a:t>Use evidence to build scenarios</a:t>
            </a:r>
          </a:p>
          <a:p>
            <a:pPr>
              <a:spcAft>
                <a:spcPts val="0"/>
              </a:spcAft>
              <a:buFont typeface="Wingdings" panose="05000000000000000000" pitchFamily="2" charset="2"/>
              <a:buChar char="Ø"/>
            </a:pPr>
            <a:endParaRPr lang="en-ZA" sz="1800" kern="0" dirty="0"/>
          </a:p>
          <a:p>
            <a:endParaRPr lang="en-ZA" kern="0" dirty="0"/>
          </a:p>
        </p:txBody>
      </p:sp>
      <p:sp>
        <p:nvSpPr>
          <p:cNvPr id="9" name="Freeform 13">
            <a:extLst>
              <a:ext uri="{FF2B5EF4-FFF2-40B4-BE49-F238E27FC236}">
                <a16:creationId xmlns:a16="http://schemas.microsoft.com/office/drawing/2014/main" id="{0267CB12-4224-4BE2-A25C-89A9679EEEEB}"/>
              </a:ext>
            </a:extLst>
          </p:cNvPr>
          <p:cNvSpPr/>
          <p:nvPr/>
        </p:nvSpPr>
        <p:spPr>
          <a:xfrm>
            <a:off x="5220072" y="116632"/>
            <a:ext cx="2160240" cy="2088232"/>
          </a:xfrm>
          <a:custGeom>
            <a:avLst/>
            <a:gdLst>
              <a:gd name="connsiteX0" fmla="*/ 1191775 w 1592756"/>
              <a:gd name="connsiteY0" fmla="*/ 403405 h 1592756"/>
              <a:gd name="connsiteX1" fmla="*/ 1426760 w 1592756"/>
              <a:gd name="connsiteY1" fmla="*/ 332584 h 1592756"/>
              <a:gd name="connsiteX2" fmla="*/ 1513226 w 1592756"/>
              <a:gd name="connsiteY2" fmla="*/ 482348 h 1592756"/>
              <a:gd name="connsiteX3" fmla="*/ 1334401 w 1592756"/>
              <a:gd name="connsiteY3" fmla="*/ 650441 h 1592756"/>
              <a:gd name="connsiteX4" fmla="*/ 1334401 w 1592756"/>
              <a:gd name="connsiteY4" fmla="*/ 942315 h 1592756"/>
              <a:gd name="connsiteX5" fmla="*/ 1513226 w 1592756"/>
              <a:gd name="connsiteY5" fmla="*/ 1110408 h 1592756"/>
              <a:gd name="connsiteX6" fmla="*/ 1426760 w 1592756"/>
              <a:gd name="connsiteY6" fmla="*/ 1260172 h 1592756"/>
              <a:gd name="connsiteX7" fmla="*/ 1191775 w 1592756"/>
              <a:gd name="connsiteY7" fmla="*/ 1189351 h 1592756"/>
              <a:gd name="connsiteX8" fmla="*/ 939004 w 1592756"/>
              <a:gd name="connsiteY8" fmla="*/ 1335288 h 1592756"/>
              <a:gd name="connsiteX9" fmla="*/ 882844 w 1592756"/>
              <a:gd name="connsiteY9" fmla="*/ 1574202 h 1592756"/>
              <a:gd name="connsiteX10" fmla="*/ 709912 w 1592756"/>
              <a:gd name="connsiteY10" fmla="*/ 1574202 h 1592756"/>
              <a:gd name="connsiteX11" fmla="*/ 653752 w 1592756"/>
              <a:gd name="connsiteY11" fmla="*/ 1335288 h 1592756"/>
              <a:gd name="connsiteX12" fmla="*/ 400981 w 1592756"/>
              <a:gd name="connsiteY12" fmla="*/ 1189351 h 1592756"/>
              <a:gd name="connsiteX13" fmla="*/ 165996 w 1592756"/>
              <a:gd name="connsiteY13" fmla="*/ 1260172 h 1592756"/>
              <a:gd name="connsiteX14" fmla="*/ 79530 w 1592756"/>
              <a:gd name="connsiteY14" fmla="*/ 1110408 h 1592756"/>
              <a:gd name="connsiteX15" fmla="*/ 258355 w 1592756"/>
              <a:gd name="connsiteY15" fmla="*/ 942315 h 1592756"/>
              <a:gd name="connsiteX16" fmla="*/ 258355 w 1592756"/>
              <a:gd name="connsiteY16" fmla="*/ 650441 h 1592756"/>
              <a:gd name="connsiteX17" fmla="*/ 79530 w 1592756"/>
              <a:gd name="connsiteY17" fmla="*/ 482348 h 1592756"/>
              <a:gd name="connsiteX18" fmla="*/ 165996 w 1592756"/>
              <a:gd name="connsiteY18" fmla="*/ 332584 h 1592756"/>
              <a:gd name="connsiteX19" fmla="*/ 400981 w 1592756"/>
              <a:gd name="connsiteY19" fmla="*/ 403405 h 1592756"/>
              <a:gd name="connsiteX20" fmla="*/ 653752 w 1592756"/>
              <a:gd name="connsiteY20" fmla="*/ 257468 h 1592756"/>
              <a:gd name="connsiteX21" fmla="*/ 709912 w 1592756"/>
              <a:gd name="connsiteY21" fmla="*/ 18554 h 1592756"/>
              <a:gd name="connsiteX22" fmla="*/ 882844 w 1592756"/>
              <a:gd name="connsiteY22" fmla="*/ 18554 h 1592756"/>
              <a:gd name="connsiteX23" fmla="*/ 939004 w 1592756"/>
              <a:gd name="connsiteY23" fmla="*/ 257468 h 1592756"/>
              <a:gd name="connsiteX24" fmla="*/ 1191775 w 1592756"/>
              <a:gd name="connsiteY24" fmla="*/ 403405 h 1592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592756" h="1592756">
                <a:moveTo>
                  <a:pt x="1025173" y="402893"/>
                </a:moveTo>
                <a:lnTo>
                  <a:pt x="1195533" y="297380"/>
                </a:lnTo>
                <a:lnTo>
                  <a:pt x="1295376" y="397223"/>
                </a:lnTo>
                <a:lnTo>
                  <a:pt x="1189863" y="567584"/>
                </a:lnTo>
                <a:cubicBezTo>
                  <a:pt x="1230502" y="637475"/>
                  <a:pt x="1251792" y="716930"/>
                  <a:pt x="1251543" y="797777"/>
                </a:cubicBezTo>
                <a:lnTo>
                  <a:pt x="1428100" y="892558"/>
                </a:lnTo>
                <a:lnTo>
                  <a:pt x="1391556" y="1028945"/>
                </a:lnTo>
                <a:lnTo>
                  <a:pt x="1191263" y="1022749"/>
                </a:lnTo>
                <a:cubicBezTo>
                  <a:pt x="1151054" y="1092889"/>
                  <a:pt x="1092889" y="1151054"/>
                  <a:pt x="1022749" y="1191262"/>
                </a:cubicBezTo>
                <a:lnTo>
                  <a:pt x="1028945" y="1391556"/>
                </a:lnTo>
                <a:lnTo>
                  <a:pt x="892558" y="1428101"/>
                </a:lnTo>
                <a:lnTo>
                  <a:pt x="797778" y="1251543"/>
                </a:lnTo>
                <a:cubicBezTo>
                  <a:pt x="716930" y="1251791"/>
                  <a:pt x="637475" y="1230502"/>
                  <a:pt x="567583" y="1189863"/>
                </a:cubicBezTo>
                <a:lnTo>
                  <a:pt x="397223" y="1295376"/>
                </a:lnTo>
                <a:lnTo>
                  <a:pt x="297380" y="1195533"/>
                </a:lnTo>
                <a:lnTo>
                  <a:pt x="402893" y="1025172"/>
                </a:lnTo>
                <a:cubicBezTo>
                  <a:pt x="362254" y="955281"/>
                  <a:pt x="340964" y="875826"/>
                  <a:pt x="341213" y="794979"/>
                </a:cubicBezTo>
                <a:lnTo>
                  <a:pt x="164656" y="700198"/>
                </a:lnTo>
                <a:lnTo>
                  <a:pt x="201200" y="563811"/>
                </a:lnTo>
                <a:lnTo>
                  <a:pt x="401493" y="570007"/>
                </a:lnTo>
                <a:cubicBezTo>
                  <a:pt x="441702" y="499867"/>
                  <a:pt x="499867" y="441702"/>
                  <a:pt x="570007" y="401494"/>
                </a:cubicBezTo>
                <a:lnTo>
                  <a:pt x="563811" y="201200"/>
                </a:lnTo>
                <a:lnTo>
                  <a:pt x="700198" y="164655"/>
                </a:lnTo>
                <a:lnTo>
                  <a:pt x="794978" y="341213"/>
                </a:lnTo>
                <a:cubicBezTo>
                  <a:pt x="875826" y="340965"/>
                  <a:pt x="955281" y="362254"/>
                  <a:pt x="1025173" y="402893"/>
                </a:cubicBezTo>
                <a:close/>
              </a:path>
            </a:pathLst>
          </a:cu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rgbClr r="0" g="0" b="0"/>
          </a:lnRef>
          <a:fillRef idx="1">
            <a:schemeClr val="accent1">
              <a:hueOff val="0"/>
              <a:satOff val="0"/>
              <a:lumOff val="0"/>
              <a:alphaOff val="0"/>
            </a:schemeClr>
          </a:fillRef>
          <a:effectRef idx="0">
            <a:scrgbClr r="0" g="0" b="0"/>
          </a:effectRef>
          <a:fontRef idx="minor">
            <a:schemeClr val="lt1"/>
          </a:fontRef>
        </p:style>
        <p:txBody>
          <a:bodyPr spcFirstLastPara="0" vert="horz" wrap="square" lIns="541020" tIns="541020" rIns="541020" bIns="541020" numCol="1" spcCol="1270" anchor="ctr" anchorCtr="0">
            <a:noAutofit/>
          </a:bodyPr>
          <a:lstStyle/>
          <a:p>
            <a:pPr lvl="0" algn="ctr" defTabSz="444500">
              <a:lnSpc>
                <a:spcPct val="90000"/>
              </a:lnSpc>
              <a:spcBef>
                <a:spcPct val="0"/>
              </a:spcBef>
              <a:spcAft>
                <a:spcPct val="35000"/>
              </a:spcAft>
            </a:pPr>
            <a:r>
              <a:rPr lang="en-US" sz="1200" b="1" kern="1200" cap="none" spc="0" dirty="0">
                <a:ln w="0"/>
                <a:solidFill>
                  <a:schemeClr val="tx1"/>
                </a:solidFill>
              </a:rPr>
              <a:t>Agenda Setting</a:t>
            </a:r>
          </a:p>
        </p:txBody>
      </p:sp>
      <p:sp>
        <p:nvSpPr>
          <p:cNvPr id="5" name="Arrow: Right 4">
            <a:extLst>
              <a:ext uri="{FF2B5EF4-FFF2-40B4-BE49-F238E27FC236}">
                <a16:creationId xmlns:a16="http://schemas.microsoft.com/office/drawing/2014/main" id="{4B3FB96A-A57E-4F07-832E-BCCA7194D515}"/>
              </a:ext>
            </a:extLst>
          </p:cNvPr>
          <p:cNvSpPr/>
          <p:nvPr/>
        </p:nvSpPr>
        <p:spPr>
          <a:xfrm>
            <a:off x="2983932" y="836712"/>
            <a:ext cx="2236140" cy="648072"/>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241982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1000" fill="hold"/>
                                        <p:tgtEl>
                                          <p:spTgt spid="9"/>
                                        </p:tgtEl>
                                        <p:attrNameLst>
                                          <p:attrName>ppt_w</p:attrName>
                                        </p:attrNameLst>
                                      </p:cBhvr>
                                      <p:tavLst>
                                        <p:tav tm="0">
                                          <p:val>
                                            <p:fltVal val="0"/>
                                          </p:val>
                                        </p:tav>
                                        <p:tav tm="100000">
                                          <p:val>
                                            <p:strVal val="#ppt_w"/>
                                          </p:val>
                                        </p:tav>
                                      </p:tavLst>
                                    </p:anim>
                                    <p:anim calcmode="lin" valueType="num">
                                      <p:cBhvr>
                                        <p:cTn id="16" dur="1000" fill="hold"/>
                                        <p:tgtEl>
                                          <p:spTgt spid="9"/>
                                        </p:tgtEl>
                                        <p:attrNameLst>
                                          <p:attrName>ppt_h</p:attrName>
                                        </p:attrNameLst>
                                      </p:cBhvr>
                                      <p:tavLst>
                                        <p:tav tm="0">
                                          <p:val>
                                            <p:fltVal val="0"/>
                                          </p:val>
                                        </p:tav>
                                        <p:tav tm="100000">
                                          <p:val>
                                            <p:strVal val="#ppt_h"/>
                                          </p:val>
                                        </p:tav>
                                      </p:tavLst>
                                    </p:anim>
                                    <p:anim calcmode="lin" valueType="num">
                                      <p:cBhvr>
                                        <p:cTn id="17" dur="1000" fill="hold"/>
                                        <p:tgtEl>
                                          <p:spTgt spid="9"/>
                                        </p:tgtEl>
                                        <p:attrNameLst>
                                          <p:attrName>style.rotation</p:attrName>
                                        </p:attrNameLst>
                                      </p:cBhvr>
                                      <p:tavLst>
                                        <p:tav tm="0">
                                          <p:val>
                                            <p:fltVal val="90"/>
                                          </p:val>
                                        </p:tav>
                                        <p:tav tm="100000">
                                          <p:val>
                                            <p:fltVal val="0"/>
                                          </p:val>
                                        </p:tav>
                                      </p:tavLst>
                                    </p:anim>
                                    <p:animEffect transition="in" filter="fade">
                                      <p:cBhvr>
                                        <p:cTn id="18"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9A33B5C-8EEB-4DD4-A730-D118B075488E}" type="slidenum">
              <a:rPr lang="en-GB" altLang="en-US" smtClean="0"/>
              <a:pPr/>
              <a:t>13</a:t>
            </a:fld>
            <a:endParaRPr lang="en-GB" altLang="en-US"/>
          </a:p>
        </p:txBody>
      </p:sp>
      <p:grpSp>
        <p:nvGrpSpPr>
          <p:cNvPr id="7" name="Diagram group"/>
          <p:cNvGrpSpPr/>
          <p:nvPr/>
        </p:nvGrpSpPr>
        <p:grpSpPr>
          <a:xfrm>
            <a:off x="5381063" y="620688"/>
            <a:ext cx="2003068" cy="2061850"/>
            <a:chOff x="0" y="1764540"/>
            <a:chExt cx="1625600" cy="1625600"/>
          </a:xfrm>
          <a:solidFill>
            <a:srgbClr val="92D050"/>
          </a:solidFill>
          <a:scene3d>
            <a:camera prst="orthographicFront">
              <a:rot lat="0" lon="0" rev="0"/>
            </a:camera>
            <a:lightRig rig="glow" dir="t">
              <a:rot lat="0" lon="0" rev="4800000"/>
            </a:lightRig>
          </a:scene3d>
        </p:grpSpPr>
        <p:grpSp>
          <p:nvGrpSpPr>
            <p:cNvPr id="8" name="Group 7"/>
            <p:cNvGrpSpPr/>
            <p:nvPr/>
          </p:nvGrpSpPr>
          <p:grpSpPr>
            <a:xfrm>
              <a:off x="0" y="1764540"/>
              <a:ext cx="1625600" cy="1625600"/>
              <a:chOff x="0" y="1764540"/>
              <a:chExt cx="1625600" cy="1625600"/>
            </a:xfrm>
            <a:grpFill/>
            <a:scene3d>
              <a:camera prst="orthographicFront">
                <a:rot lat="0" lon="0" rev="0"/>
              </a:camera>
              <a:lightRig rig="glow" dir="t">
                <a:rot lat="0" lon="0" rev="4800000"/>
              </a:lightRig>
            </a:scene3d>
          </p:grpSpPr>
          <p:sp>
            <p:nvSpPr>
              <p:cNvPr id="9" name="Shape 8"/>
              <p:cNvSpPr/>
              <p:nvPr/>
            </p:nvSpPr>
            <p:spPr>
              <a:xfrm>
                <a:off x="0" y="1764540"/>
                <a:ext cx="1625600" cy="1625600"/>
              </a:xfrm>
              <a:prstGeom prst="gear6">
                <a:avLst/>
              </a:prstGeom>
              <a:grpFill/>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hueOff val="0"/>
                  <a:satOff val="0"/>
                  <a:lumOff val="0"/>
                  <a:alphaOff val="0"/>
                </a:schemeClr>
              </a:fillRef>
              <a:effectRef idx="0">
                <a:scrgbClr r="0" g="0" b="0"/>
              </a:effectRef>
              <a:fontRef idx="minor">
                <a:schemeClr val="lt1"/>
              </a:fontRef>
            </p:style>
          </p:sp>
          <p:sp>
            <p:nvSpPr>
              <p:cNvPr id="10" name="Shape 4"/>
              <p:cNvSpPr txBox="1"/>
              <p:nvPr/>
            </p:nvSpPr>
            <p:spPr>
              <a:xfrm>
                <a:off x="409250" y="2176263"/>
                <a:ext cx="807100" cy="802154"/>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200" b="1" kern="1200" cap="none" spc="0" dirty="0">
                    <a:ln w="0"/>
                    <a:solidFill>
                      <a:schemeClr val="tx1"/>
                    </a:solidFill>
                  </a:rPr>
                  <a:t>Scenario</a:t>
                </a:r>
              </a:p>
              <a:p>
                <a:pPr lvl="0" algn="ctr" defTabSz="444500">
                  <a:lnSpc>
                    <a:spcPct val="90000"/>
                  </a:lnSpc>
                  <a:spcBef>
                    <a:spcPct val="0"/>
                  </a:spcBef>
                  <a:spcAft>
                    <a:spcPct val="35000"/>
                  </a:spcAft>
                </a:pPr>
                <a:r>
                  <a:rPr lang="en-US" sz="1200" b="1" dirty="0">
                    <a:ln w="0"/>
                    <a:solidFill>
                      <a:schemeClr val="tx1"/>
                    </a:solidFill>
                  </a:rPr>
                  <a:t>Construction</a:t>
                </a:r>
                <a:endParaRPr lang="en-US" sz="1200" b="1" kern="1200" cap="none" spc="0" dirty="0">
                  <a:ln w="0"/>
                  <a:solidFill>
                    <a:schemeClr val="tx1"/>
                  </a:solidFill>
                </a:endParaRPr>
              </a:p>
            </p:txBody>
          </p:sp>
        </p:grpSp>
      </p:grpSp>
      <p:graphicFrame>
        <p:nvGraphicFramePr>
          <p:cNvPr id="51" name="Table 50"/>
          <p:cNvGraphicFramePr>
            <a:graphicFrameLocks noGrp="1"/>
          </p:cNvGraphicFramePr>
          <p:nvPr>
            <p:extLst>
              <p:ext uri="{D42A27DB-BD31-4B8C-83A1-F6EECF244321}">
                <p14:modId xmlns:p14="http://schemas.microsoft.com/office/powerpoint/2010/main" val="4069039963"/>
              </p:ext>
            </p:extLst>
          </p:nvPr>
        </p:nvGraphicFramePr>
        <p:xfrm>
          <a:off x="1475656" y="3645024"/>
          <a:ext cx="5884540" cy="1097280"/>
        </p:xfrm>
        <a:graphic>
          <a:graphicData uri="http://schemas.openxmlformats.org/drawingml/2006/table">
            <a:tbl>
              <a:tblPr firstRow="1" firstCol="1" bandRow="1">
                <a:tableStyleId>{5C22544A-7EE6-4342-B048-85BDC9FD1C3A}</a:tableStyleId>
              </a:tblPr>
              <a:tblGrid>
                <a:gridCol w="5884540">
                  <a:extLst>
                    <a:ext uri="{9D8B030D-6E8A-4147-A177-3AD203B41FA5}">
                      <a16:colId xmlns:a16="http://schemas.microsoft.com/office/drawing/2014/main" val="20000"/>
                    </a:ext>
                  </a:extLst>
                </a:gridCol>
              </a:tblGrid>
              <a:tr h="437974">
                <a:tc>
                  <a:txBody>
                    <a:bodyPr/>
                    <a:lstStyle/>
                    <a:p>
                      <a:pPr algn="l" eaLnBrk="0" fontAlgn="base" hangingPunct="0">
                        <a:spcAft>
                          <a:spcPts val="0"/>
                        </a:spcAft>
                      </a:pPr>
                      <a:r>
                        <a:rPr lang="en-ZA" sz="1800" dirty="0">
                          <a:solidFill>
                            <a:srgbClr val="0070C0"/>
                          </a:solidFill>
                          <a:effectLst/>
                        </a:rPr>
                        <a:t>Visualise the future through alternative scenarios resulting from a combination of trends and </a:t>
                      </a:r>
                      <a:r>
                        <a:rPr lang="en-ZA" sz="1800" baseline="0" dirty="0">
                          <a:solidFill>
                            <a:srgbClr val="0070C0"/>
                          </a:solidFill>
                          <a:effectLst/>
                        </a:rPr>
                        <a:t>policies, allowing</a:t>
                      </a:r>
                      <a:r>
                        <a:rPr lang="en-ZA" sz="1800" dirty="0">
                          <a:solidFill>
                            <a:srgbClr val="0070C0"/>
                          </a:solidFill>
                          <a:effectLst/>
                        </a:rPr>
                        <a:t> policy-makers to involve multiple stakeholders</a:t>
                      </a:r>
                      <a:r>
                        <a:rPr lang="en-ZA" sz="1800" baseline="0" dirty="0">
                          <a:solidFill>
                            <a:srgbClr val="0070C0"/>
                          </a:solidFill>
                          <a:effectLst/>
                        </a:rPr>
                        <a:t> and test policies against scenarios.</a:t>
                      </a:r>
                      <a:endParaRPr lang="en-ZA" sz="1800" dirty="0">
                        <a:solidFill>
                          <a:srgbClr val="0070C0"/>
                        </a:solidFill>
                        <a:effectLst/>
                        <a:latin typeface="Calibri" panose="020F0502020204030204" pitchFamily="34" charset="0"/>
                      </a:endParaRPr>
                    </a:p>
                  </a:txBody>
                  <a:tcPr marL="68580" marR="68580" marT="0" marB="0">
                    <a:solidFill>
                      <a:srgbClr val="92D050"/>
                    </a:solidFill>
                  </a:tcPr>
                </a:tc>
                <a:extLst>
                  <a:ext uri="{0D108BD9-81ED-4DB2-BD59-A6C34878D82A}">
                    <a16:rowId xmlns:a16="http://schemas.microsoft.com/office/drawing/2014/main" val="10000"/>
                  </a:ext>
                </a:extLst>
              </a:tr>
            </a:tbl>
          </a:graphicData>
        </a:graphic>
      </p:graphicFrame>
      <p:sp>
        <p:nvSpPr>
          <p:cNvPr id="11" name="Arrow: Right 10">
            <a:extLst>
              <a:ext uri="{FF2B5EF4-FFF2-40B4-BE49-F238E27FC236}">
                <a16:creationId xmlns:a16="http://schemas.microsoft.com/office/drawing/2014/main" id="{BC1CEF14-C2AC-4107-B526-086EBEC7A890}"/>
              </a:ext>
            </a:extLst>
          </p:cNvPr>
          <p:cNvSpPr/>
          <p:nvPr/>
        </p:nvSpPr>
        <p:spPr>
          <a:xfrm>
            <a:off x="1979712" y="1268760"/>
            <a:ext cx="2236140" cy="648072"/>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76145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51"/>
                                        </p:tgtEl>
                                        <p:attrNameLst>
                                          <p:attrName>style.visibility</p:attrName>
                                        </p:attrNameLst>
                                      </p:cBhvr>
                                      <p:to>
                                        <p:strVal val="visible"/>
                                      </p:to>
                                    </p:set>
                                    <p:animEffect transition="in" filter="fade">
                                      <p:cBhvr>
                                        <p:cTn id="13" dur="500"/>
                                        <p:tgtEl>
                                          <p:spTgt spid="51"/>
                                        </p:tgtEl>
                                      </p:cBhvr>
                                    </p:animEffect>
                                  </p:childTnLst>
                                </p:cTn>
                              </p:par>
                              <p:par>
                                <p:cTn id="14" presetID="10" presetClass="exit" presetSubtype="0" fill="hold" nodeType="withEffect">
                                  <p:stCondLst>
                                    <p:cond delay="0"/>
                                  </p:stCondLst>
                                  <p:childTnLst>
                                    <p:animEffect transition="out" filter="fade">
                                      <p:cBhvr>
                                        <p:cTn id="15" dur="500"/>
                                        <p:tgtEl>
                                          <p:spTgt spid="51"/>
                                        </p:tgtEl>
                                      </p:cBhvr>
                                    </p:animEffect>
                                    <p:set>
                                      <p:cBhvr>
                                        <p:cTn id="16" dur="1" fill="hold">
                                          <p:stCondLst>
                                            <p:cond delay="499"/>
                                          </p:stCondLst>
                                        </p:cTn>
                                        <p:tgtEl>
                                          <p:spTgt spid="5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9A33B5C-8EEB-4DD4-A730-D118B075488E}" type="slidenum">
              <a:rPr lang="en-GB" altLang="en-US" smtClean="0"/>
              <a:pPr/>
              <a:t>14</a:t>
            </a:fld>
            <a:endParaRPr lang="en-GB" altLang="en-US"/>
          </a:p>
        </p:txBody>
      </p:sp>
      <p:grpSp>
        <p:nvGrpSpPr>
          <p:cNvPr id="19" name="Diagram group"/>
          <p:cNvGrpSpPr/>
          <p:nvPr/>
        </p:nvGrpSpPr>
        <p:grpSpPr>
          <a:xfrm>
            <a:off x="899592" y="578846"/>
            <a:ext cx="1923504" cy="1931216"/>
            <a:chOff x="0" y="1764540"/>
            <a:chExt cx="1625600" cy="1625600"/>
          </a:xfrm>
          <a:solidFill>
            <a:srgbClr val="92D050"/>
          </a:solidFill>
          <a:scene3d>
            <a:camera prst="orthographicFront">
              <a:rot lat="0" lon="0" rev="0"/>
            </a:camera>
            <a:lightRig rig="glow" dir="t">
              <a:rot lat="0" lon="0" rev="4800000"/>
            </a:lightRig>
          </a:scene3d>
        </p:grpSpPr>
        <p:grpSp>
          <p:nvGrpSpPr>
            <p:cNvPr id="20" name="Group 19"/>
            <p:cNvGrpSpPr/>
            <p:nvPr/>
          </p:nvGrpSpPr>
          <p:grpSpPr>
            <a:xfrm>
              <a:off x="0" y="1764540"/>
              <a:ext cx="1625600" cy="1625600"/>
              <a:chOff x="0" y="1764540"/>
              <a:chExt cx="1625600" cy="1625600"/>
            </a:xfrm>
            <a:grpFill/>
            <a:scene3d>
              <a:camera prst="orthographicFront">
                <a:rot lat="0" lon="0" rev="0"/>
              </a:camera>
              <a:lightRig rig="glow" dir="t">
                <a:rot lat="0" lon="0" rev="4800000"/>
              </a:lightRig>
            </a:scene3d>
          </p:grpSpPr>
          <p:sp>
            <p:nvSpPr>
              <p:cNvPr id="21" name="Shape 20"/>
              <p:cNvSpPr/>
              <p:nvPr/>
            </p:nvSpPr>
            <p:spPr>
              <a:xfrm>
                <a:off x="0" y="1764540"/>
                <a:ext cx="1625600" cy="1625600"/>
              </a:xfrm>
              <a:prstGeom prst="gear6">
                <a:avLst/>
              </a:prstGeom>
              <a:grpFill/>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hueOff val="0"/>
                  <a:satOff val="0"/>
                  <a:lumOff val="0"/>
                  <a:alphaOff val="0"/>
                </a:schemeClr>
              </a:fillRef>
              <a:effectRef idx="0">
                <a:scrgbClr r="0" g="0" b="0"/>
              </a:effectRef>
              <a:fontRef idx="minor">
                <a:schemeClr val="lt1"/>
              </a:fontRef>
            </p:style>
          </p:sp>
          <p:sp>
            <p:nvSpPr>
              <p:cNvPr id="22" name="Shape 4"/>
              <p:cNvSpPr txBox="1"/>
              <p:nvPr/>
            </p:nvSpPr>
            <p:spPr>
              <a:xfrm>
                <a:off x="409250" y="2176263"/>
                <a:ext cx="807100" cy="802154"/>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200" b="1" kern="1200" cap="none" spc="0" dirty="0">
                    <a:ln w="0"/>
                    <a:solidFill>
                      <a:schemeClr val="tx1"/>
                    </a:solidFill>
                  </a:rPr>
                  <a:t>Policy </a:t>
                </a:r>
              </a:p>
              <a:p>
                <a:pPr lvl="0" algn="ctr" defTabSz="444500">
                  <a:lnSpc>
                    <a:spcPct val="90000"/>
                  </a:lnSpc>
                  <a:spcBef>
                    <a:spcPct val="0"/>
                  </a:spcBef>
                  <a:spcAft>
                    <a:spcPct val="35000"/>
                  </a:spcAft>
                </a:pPr>
                <a:r>
                  <a:rPr lang="en-US" sz="1200" b="1" dirty="0">
                    <a:ln w="0"/>
                    <a:solidFill>
                      <a:schemeClr val="tx1"/>
                    </a:solidFill>
                  </a:rPr>
                  <a:t>Formation</a:t>
                </a:r>
                <a:endParaRPr lang="en-US" sz="1200" b="1" kern="1200" cap="none" spc="0" dirty="0">
                  <a:ln w="0"/>
                  <a:solidFill>
                    <a:schemeClr val="tx1"/>
                  </a:solidFill>
                </a:endParaRPr>
              </a:p>
            </p:txBody>
          </p:sp>
        </p:grpSp>
      </p:grpSp>
      <p:sp>
        <p:nvSpPr>
          <p:cNvPr id="12" name="Freeform 24">
            <a:extLst>
              <a:ext uri="{FF2B5EF4-FFF2-40B4-BE49-F238E27FC236}">
                <a16:creationId xmlns:a16="http://schemas.microsoft.com/office/drawing/2014/main" id="{6BB10B5D-C967-4509-BAD6-391989FCB094}"/>
              </a:ext>
            </a:extLst>
          </p:cNvPr>
          <p:cNvSpPr/>
          <p:nvPr/>
        </p:nvSpPr>
        <p:spPr>
          <a:xfrm>
            <a:off x="3410601" y="392326"/>
            <a:ext cx="2322798" cy="2304256"/>
          </a:xfrm>
          <a:custGeom>
            <a:avLst/>
            <a:gdLst>
              <a:gd name="connsiteX0" fmla="*/ 1191775 w 1592756"/>
              <a:gd name="connsiteY0" fmla="*/ 403405 h 1592756"/>
              <a:gd name="connsiteX1" fmla="*/ 1426760 w 1592756"/>
              <a:gd name="connsiteY1" fmla="*/ 332584 h 1592756"/>
              <a:gd name="connsiteX2" fmla="*/ 1513226 w 1592756"/>
              <a:gd name="connsiteY2" fmla="*/ 482348 h 1592756"/>
              <a:gd name="connsiteX3" fmla="*/ 1334401 w 1592756"/>
              <a:gd name="connsiteY3" fmla="*/ 650441 h 1592756"/>
              <a:gd name="connsiteX4" fmla="*/ 1334401 w 1592756"/>
              <a:gd name="connsiteY4" fmla="*/ 942315 h 1592756"/>
              <a:gd name="connsiteX5" fmla="*/ 1513226 w 1592756"/>
              <a:gd name="connsiteY5" fmla="*/ 1110408 h 1592756"/>
              <a:gd name="connsiteX6" fmla="*/ 1426760 w 1592756"/>
              <a:gd name="connsiteY6" fmla="*/ 1260172 h 1592756"/>
              <a:gd name="connsiteX7" fmla="*/ 1191775 w 1592756"/>
              <a:gd name="connsiteY7" fmla="*/ 1189351 h 1592756"/>
              <a:gd name="connsiteX8" fmla="*/ 939004 w 1592756"/>
              <a:gd name="connsiteY8" fmla="*/ 1335288 h 1592756"/>
              <a:gd name="connsiteX9" fmla="*/ 882844 w 1592756"/>
              <a:gd name="connsiteY9" fmla="*/ 1574202 h 1592756"/>
              <a:gd name="connsiteX10" fmla="*/ 709912 w 1592756"/>
              <a:gd name="connsiteY10" fmla="*/ 1574202 h 1592756"/>
              <a:gd name="connsiteX11" fmla="*/ 653752 w 1592756"/>
              <a:gd name="connsiteY11" fmla="*/ 1335288 h 1592756"/>
              <a:gd name="connsiteX12" fmla="*/ 400981 w 1592756"/>
              <a:gd name="connsiteY12" fmla="*/ 1189351 h 1592756"/>
              <a:gd name="connsiteX13" fmla="*/ 165996 w 1592756"/>
              <a:gd name="connsiteY13" fmla="*/ 1260172 h 1592756"/>
              <a:gd name="connsiteX14" fmla="*/ 79530 w 1592756"/>
              <a:gd name="connsiteY14" fmla="*/ 1110408 h 1592756"/>
              <a:gd name="connsiteX15" fmla="*/ 258355 w 1592756"/>
              <a:gd name="connsiteY15" fmla="*/ 942315 h 1592756"/>
              <a:gd name="connsiteX16" fmla="*/ 258355 w 1592756"/>
              <a:gd name="connsiteY16" fmla="*/ 650441 h 1592756"/>
              <a:gd name="connsiteX17" fmla="*/ 79530 w 1592756"/>
              <a:gd name="connsiteY17" fmla="*/ 482348 h 1592756"/>
              <a:gd name="connsiteX18" fmla="*/ 165996 w 1592756"/>
              <a:gd name="connsiteY18" fmla="*/ 332584 h 1592756"/>
              <a:gd name="connsiteX19" fmla="*/ 400981 w 1592756"/>
              <a:gd name="connsiteY19" fmla="*/ 403405 h 1592756"/>
              <a:gd name="connsiteX20" fmla="*/ 653752 w 1592756"/>
              <a:gd name="connsiteY20" fmla="*/ 257468 h 1592756"/>
              <a:gd name="connsiteX21" fmla="*/ 709912 w 1592756"/>
              <a:gd name="connsiteY21" fmla="*/ 18554 h 1592756"/>
              <a:gd name="connsiteX22" fmla="*/ 882844 w 1592756"/>
              <a:gd name="connsiteY22" fmla="*/ 18554 h 1592756"/>
              <a:gd name="connsiteX23" fmla="*/ 939004 w 1592756"/>
              <a:gd name="connsiteY23" fmla="*/ 257468 h 1592756"/>
              <a:gd name="connsiteX24" fmla="*/ 1191775 w 1592756"/>
              <a:gd name="connsiteY24" fmla="*/ 403405 h 1592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592756" h="1592756">
                <a:moveTo>
                  <a:pt x="1025173" y="402893"/>
                </a:moveTo>
                <a:lnTo>
                  <a:pt x="1195533" y="297380"/>
                </a:lnTo>
                <a:lnTo>
                  <a:pt x="1295376" y="397223"/>
                </a:lnTo>
                <a:lnTo>
                  <a:pt x="1189863" y="567584"/>
                </a:lnTo>
                <a:cubicBezTo>
                  <a:pt x="1230502" y="637475"/>
                  <a:pt x="1251792" y="716930"/>
                  <a:pt x="1251543" y="797777"/>
                </a:cubicBezTo>
                <a:lnTo>
                  <a:pt x="1428100" y="892558"/>
                </a:lnTo>
                <a:lnTo>
                  <a:pt x="1391556" y="1028945"/>
                </a:lnTo>
                <a:lnTo>
                  <a:pt x="1191263" y="1022749"/>
                </a:lnTo>
                <a:cubicBezTo>
                  <a:pt x="1151054" y="1092889"/>
                  <a:pt x="1092889" y="1151054"/>
                  <a:pt x="1022749" y="1191262"/>
                </a:cubicBezTo>
                <a:lnTo>
                  <a:pt x="1028945" y="1391556"/>
                </a:lnTo>
                <a:lnTo>
                  <a:pt x="892558" y="1428101"/>
                </a:lnTo>
                <a:lnTo>
                  <a:pt x="797778" y="1251543"/>
                </a:lnTo>
                <a:cubicBezTo>
                  <a:pt x="716930" y="1251791"/>
                  <a:pt x="637475" y="1230502"/>
                  <a:pt x="567583" y="1189863"/>
                </a:cubicBezTo>
                <a:lnTo>
                  <a:pt x="397223" y="1295376"/>
                </a:lnTo>
                <a:lnTo>
                  <a:pt x="297380" y="1195533"/>
                </a:lnTo>
                <a:lnTo>
                  <a:pt x="402893" y="1025172"/>
                </a:lnTo>
                <a:cubicBezTo>
                  <a:pt x="362254" y="955281"/>
                  <a:pt x="340964" y="875826"/>
                  <a:pt x="341213" y="794979"/>
                </a:cubicBezTo>
                <a:lnTo>
                  <a:pt x="164656" y="700198"/>
                </a:lnTo>
                <a:lnTo>
                  <a:pt x="201200" y="563811"/>
                </a:lnTo>
                <a:lnTo>
                  <a:pt x="401493" y="570007"/>
                </a:lnTo>
                <a:cubicBezTo>
                  <a:pt x="441702" y="499867"/>
                  <a:pt x="499867" y="441702"/>
                  <a:pt x="570007" y="401494"/>
                </a:cubicBezTo>
                <a:lnTo>
                  <a:pt x="563811" y="201200"/>
                </a:lnTo>
                <a:lnTo>
                  <a:pt x="700198" y="164655"/>
                </a:lnTo>
                <a:lnTo>
                  <a:pt x="794978" y="341213"/>
                </a:lnTo>
                <a:cubicBezTo>
                  <a:pt x="875826" y="340965"/>
                  <a:pt x="955281" y="362254"/>
                  <a:pt x="1025173" y="402893"/>
                </a:cubicBezTo>
                <a:close/>
              </a:path>
            </a:pathLst>
          </a:cu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rgbClr r="0" g="0" b="0"/>
          </a:lnRef>
          <a:fillRef idx="1">
            <a:schemeClr val="accent1">
              <a:hueOff val="0"/>
              <a:satOff val="0"/>
              <a:lumOff val="0"/>
              <a:alphaOff val="0"/>
            </a:schemeClr>
          </a:fillRef>
          <a:effectRef idx="0">
            <a:scrgbClr r="0" g="0" b="0"/>
          </a:effectRef>
          <a:fontRef idx="minor">
            <a:schemeClr val="lt1"/>
          </a:fontRef>
        </p:style>
        <p:txBody>
          <a:bodyPr spcFirstLastPara="0" vert="horz" wrap="square" lIns="541020" tIns="541020" rIns="541020" bIns="541020" numCol="1" spcCol="1270" anchor="ctr" anchorCtr="0">
            <a:noAutofit/>
          </a:bodyPr>
          <a:lstStyle/>
          <a:p>
            <a:pPr lvl="0" algn="ctr" defTabSz="444500">
              <a:lnSpc>
                <a:spcPct val="90000"/>
              </a:lnSpc>
              <a:spcBef>
                <a:spcPct val="0"/>
              </a:spcBef>
              <a:spcAft>
                <a:spcPct val="35000"/>
              </a:spcAft>
            </a:pPr>
            <a:r>
              <a:rPr lang="en-US" sz="1200" b="1" kern="1200" cap="none" spc="0" dirty="0">
                <a:ln w="0"/>
                <a:solidFill>
                  <a:schemeClr val="tx1"/>
                </a:solidFill>
              </a:rPr>
              <a:t>Policy </a:t>
            </a:r>
          </a:p>
          <a:p>
            <a:pPr lvl="0" algn="ctr" defTabSz="444500">
              <a:lnSpc>
                <a:spcPct val="90000"/>
              </a:lnSpc>
              <a:spcBef>
                <a:spcPct val="0"/>
              </a:spcBef>
              <a:spcAft>
                <a:spcPct val="35000"/>
              </a:spcAft>
            </a:pPr>
            <a:r>
              <a:rPr lang="en-US" sz="1200" b="1" dirty="0">
                <a:ln w="0"/>
                <a:solidFill>
                  <a:schemeClr val="tx1"/>
                </a:solidFill>
              </a:rPr>
              <a:t>Decisions</a:t>
            </a:r>
            <a:endParaRPr lang="en-US" sz="1200" b="1" kern="1200" cap="none" spc="0" dirty="0">
              <a:ln w="0"/>
              <a:solidFill>
                <a:schemeClr val="tx1"/>
              </a:solidFill>
            </a:endParaRPr>
          </a:p>
        </p:txBody>
      </p:sp>
      <p:sp>
        <p:nvSpPr>
          <p:cNvPr id="13" name="Freeform 24">
            <a:extLst>
              <a:ext uri="{FF2B5EF4-FFF2-40B4-BE49-F238E27FC236}">
                <a16:creationId xmlns:a16="http://schemas.microsoft.com/office/drawing/2014/main" id="{97D964E6-4624-44A3-87C6-C9A1D37089C3}"/>
              </a:ext>
            </a:extLst>
          </p:cNvPr>
          <p:cNvSpPr/>
          <p:nvPr/>
        </p:nvSpPr>
        <p:spPr>
          <a:xfrm>
            <a:off x="6156176" y="404136"/>
            <a:ext cx="2454776" cy="2238752"/>
          </a:xfrm>
          <a:custGeom>
            <a:avLst/>
            <a:gdLst>
              <a:gd name="connsiteX0" fmla="*/ 1191775 w 1592756"/>
              <a:gd name="connsiteY0" fmla="*/ 403405 h 1592756"/>
              <a:gd name="connsiteX1" fmla="*/ 1426760 w 1592756"/>
              <a:gd name="connsiteY1" fmla="*/ 332584 h 1592756"/>
              <a:gd name="connsiteX2" fmla="*/ 1513226 w 1592756"/>
              <a:gd name="connsiteY2" fmla="*/ 482348 h 1592756"/>
              <a:gd name="connsiteX3" fmla="*/ 1334401 w 1592756"/>
              <a:gd name="connsiteY3" fmla="*/ 650441 h 1592756"/>
              <a:gd name="connsiteX4" fmla="*/ 1334401 w 1592756"/>
              <a:gd name="connsiteY4" fmla="*/ 942315 h 1592756"/>
              <a:gd name="connsiteX5" fmla="*/ 1513226 w 1592756"/>
              <a:gd name="connsiteY5" fmla="*/ 1110408 h 1592756"/>
              <a:gd name="connsiteX6" fmla="*/ 1426760 w 1592756"/>
              <a:gd name="connsiteY6" fmla="*/ 1260172 h 1592756"/>
              <a:gd name="connsiteX7" fmla="*/ 1191775 w 1592756"/>
              <a:gd name="connsiteY7" fmla="*/ 1189351 h 1592756"/>
              <a:gd name="connsiteX8" fmla="*/ 939004 w 1592756"/>
              <a:gd name="connsiteY8" fmla="*/ 1335288 h 1592756"/>
              <a:gd name="connsiteX9" fmla="*/ 882844 w 1592756"/>
              <a:gd name="connsiteY9" fmla="*/ 1574202 h 1592756"/>
              <a:gd name="connsiteX10" fmla="*/ 709912 w 1592756"/>
              <a:gd name="connsiteY10" fmla="*/ 1574202 h 1592756"/>
              <a:gd name="connsiteX11" fmla="*/ 653752 w 1592756"/>
              <a:gd name="connsiteY11" fmla="*/ 1335288 h 1592756"/>
              <a:gd name="connsiteX12" fmla="*/ 400981 w 1592756"/>
              <a:gd name="connsiteY12" fmla="*/ 1189351 h 1592756"/>
              <a:gd name="connsiteX13" fmla="*/ 165996 w 1592756"/>
              <a:gd name="connsiteY13" fmla="*/ 1260172 h 1592756"/>
              <a:gd name="connsiteX14" fmla="*/ 79530 w 1592756"/>
              <a:gd name="connsiteY14" fmla="*/ 1110408 h 1592756"/>
              <a:gd name="connsiteX15" fmla="*/ 258355 w 1592756"/>
              <a:gd name="connsiteY15" fmla="*/ 942315 h 1592756"/>
              <a:gd name="connsiteX16" fmla="*/ 258355 w 1592756"/>
              <a:gd name="connsiteY16" fmla="*/ 650441 h 1592756"/>
              <a:gd name="connsiteX17" fmla="*/ 79530 w 1592756"/>
              <a:gd name="connsiteY17" fmla="*/ 482348 h 1592756"/>
              <a:gd name="connsiteX18" fmla="*/ 165996 w 1592756"/>
              <a:gd name="connsiteY18" fmla="*/ 332584 h 1592756"/>
              <a:gd name="connsiteX19" fmla="*/ 400981 w 1592756"/>
              <a:gd name="connsiteY19" fmla="*/ 403405 h 1592756"/>
              <a:gd name="connsiteX20" fmla="*/ 653752 w 1592756"/>
              <a:gd name="connsiteY20" fmla="*/ 257468 h 1592756"/>
              <a:gd name="connsiteX21" fmla="*/ 709912 w 1592756"/>
              <a:gd name="connsiteY21" fmla="*/ 18554 h 1592756"/>
              <a:gd name="connsiteX22" fmla="*/ 882844 w 1592756"/>
              <a:gd name="connsiteY22" fmla="*/ 18554 h 1592756"/>
              <a:gd name="connsiteX23" fmla="*/ 939004 w 1592756"/>
              <a:gd name="connsiteY23" fmla="*/ 257468 h 1592756"/>
              <a:gd name="connsiteX24" fmla="*/ 1191775 w 1592756"/>
              <a:gd name="connsiteY24" fmla="*/ 403405 h 1592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592756" h="1592756">
                <a:moveTo>
                  <a:pt x="1025173" y="402893"/>
                </a:moveTo>
                <a:lnTo>
                  <a:pt x="1195533" y="297380"/>
                </a:lnTo>
                <a:lnTo>
                  <a:pt x="1295376" y="397223"/>
                </a:lnTo>
                <a:lnTo>
                  <a:pt x="1189863" y="567584"/>
                </a:lnTo>
                <a:cubicBezTo>
                  <a:pt x="1230502" y="637475"/>
                  <a:pt x="1251792" y="716930"/>
                  <a:pt x="1251543" y="797777"/>
                </a:cubicBezTo>
                <a:lnTo>
                  <a:pt x="1428100" y="892558"/>
                </a:lnTo>
                <a:lnTo>
                  <a:pt x="1391556" y="1028945"/>
                </a:lnTo>
                <a:lnTo>
                  <a:pt x="1191263" y="1022749"/>
                </a:lnTo>
                <a:cubicBezTo>
                  <a:pt x="1151054" y="1092889"/>
                  <a:pt x="1092889" y="1151054"/>
                  <a:pt x="1022749" y="1191262"/>
                </a:cubicBezTo>
                <a:lnTo>
                  <a:pt x="1028945" y="1391556"/>
                </a:lnTo>
                <a:lnTo>
                  <a:pt x="892558" y="1428101"/>
                </a:lnTo>
                <a:lnTo>
                  <a:pt x="797778" y="1251543"/>
                </a:lnTo>
                <a:cubicBezTo>
                  <a:pt x="716930" y="1251791"/>
                  <a:pt x="637475" y="1230502"/>
                  <a:pt x="567583" y="1189863"/>
                </a:cubicBezTo>
                <a:lnTo>
                  <a:pt x="397223" y="1295376"/>
                </a:lnTo>
                <a:lnTo>
                  <a:pt x="297380" y="1195533"/>
                </a:lnTo>
                <a:lnTo>
                  <a:pt x="402893" y="1025172"/>
                </a:lnTo>
                <a:cubicBezTo>
                  <a:pt x="362254" y="955281"/>
                  <a:pt x="340964" y="875826"/>
                  <a:pt x="341213" y="794979"/>
                </a:cubicBezTo>
                <a:lnTo>
                  <a:pt x="164656" y="700198"/>
                </a:lnTo>
                <a:lnTo>
                  <a:pt x="201200" y="563811"/>
                </a:lnTo>
                <a:lnTo>
                  <a:pt x="401493" y="570007"/>
                </a:lnTo>
                <a:cubicBezTo>
                  <a:pt x="441702" y="499867"/>
                  <a:pt x="499867" y="441702"/>
                  <a:pt x="570007" y="401494"/>
                </a:cubicBezTo>
                <a:lnTo>
                  <a:pt x="563811" y="201200"/>
                </a:lnTo>
                <a:lnTo>
                  <a:pt x="700198" y="164655"/>
                </a:lnTo>
                <a:lnTo>
                  <a:pt x="794978" y="341213"/>
                </a:lnTo>
                <a:cubicBezTo>
                  <a:pt x="875826" y="340965"/>
                  <a:pt x="955281" y="362254"/>
                  <a:pt x="1025173" y="402893"/>
                </a:cubicBezTo>
                <a:close/>
              </a:path>
            </a:pathLst>
          </a:cu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rgbClr r="0" g="0" b="0"/>
          </a:lnRef>
          <a:fillRef idx="1">
            <a:schemeClr val="accent1">
              <a:hueOff val="0"/>
              <a:satOff val="0"/>
              <a:lumOff val="0"/>
              <a:alphaOff val="0"/>
            </a:schemeClr>
          </a:fillRef>
          <a:effectRef idx="0">
            <a:scrgbClr r="0" g="0" b="0"/>
          </a:effectRef>
          <a:fontRef idx="minor">
            <a:schemeClr val="lt1"/>
          </a:fontRef>
        </p:style>
        <p:txBody>
          <a:bodyPr spcFirstLastPara="0" vert="horz" wrap="square" lIns="541020" tIns="541020" rIns="541020" bIns="541020" numCol="1" spcCol="1270" anchor="ctr" anchorCtr="0">
            <a:noAutofit/>
          </a:bodyPr>
          <a:lstStyle/>
          <a:p>
            <a:pPr lvl="0" algn="ctr" defTabSz="444500">
              <a:lnSpc>
                <a:spcPct val="90000"/>
              </a:lnSpc>
              <a:spcBef>
                <a:spcPct val="0"/>
              </a:spcBef>
              <a:spcAft>
                <a:spcPct val="35000"/>
              </a:spcAft>
            </a:pPr>
            <a:r>
              <a:rPr lang="en-US" sz="1200" b="1" kern="1200" cap="none" spc="0" dirty="0">
                <a:ln w="0"/>
                <a:solidFill>
                  <a:schemeClr val="tx1"/>
                </a:solidFill>
              </a:rPr>
              <a:t>Policy </a:t>
            </a:r>
          </a:p>
          <a:p>
            <a:pPr lvl="0" algn="ctr" defTabSz="444500">
              <a:lnSpc>
                <a:spcPct val="90000"/>
              </a:lnSpc>
              <a:spcBef>
                <a:spcPct val="0"/>
              </a:spcBef>
              <a:spcAft>
                <a:spcPct val="35000"/>
              </a:spcAft>
            </a:pPr>
            <a:r>
              <a:rPr lang="en-US" sz="1200" b="1" dirty="0">
                <a:ln w="0"/>
                <a:solidFill>
                  <a:schemeClr val="tx1"/>
                </a:solidFill>
              </a:rPr>
              <a:t>Decisions</a:t>
            </a:r>
            <a:endParaRPr lang="en-US" sz="1200" b="1" kern="1200" cap="none" spc="0" dirty="0">
              <a:ln w="0"/>
              <a:solidFill>
                <a:schemeClr val="tx1"/>
              </a:solidFill>
            </a:endParaRPr>
          </a:p>
        </p:txBody>
      </p:sp>
      <p:grpSp>
        <p:nvGrpSpPr>
          <p:cNvPr id="14" name="Diagram group">
            <a:extLst>
              <a:ext uri="{FF2B5EF4-FFF2-40B4-BE49-F238E27FC236}">
                <a16:creationId xmlns:a16="http://schemas.microsoft.com/office/drawing/2014/main" id="{FFBFB786-33D6-4A9E-8496-3ABCF5F7E93F}"/>
              </a:ext>
            </a:extLst>
          </p:cNvPr>
          <p:cNvGrpSpPr/>
          <p:nvPr/>
        </p:nvGrpSpPr>
        <p:grpSpPr>
          <a:xfrm>
            <a:off x="4771647" y="3356992"/>
            <a:ext cx="1923504" cy="1931216"/>
            <a:chOff x="0" y="1764540"/>
            <a:chExt cx="1625600" cy="1625600"/>
          </a:xfrm>
          <a:solidFill>
            <a:srgbClr val="92D050"/>
          </a:solidFill>
          <a:scene3d>
            <a:camera prst="orthographicFront">
              <a:rot lat="0" lon="0" rev="0"/>
            </a:camera>
            <a:lightRig rig="glow" dir="t">
              <a:rot lat="0" lon="0" rev="4800000"/>
            </a:lightRig>
          </a:scene3d>
        </p:grpSpPr>
        <p:grpSp>
          <p:nvGrpSpPr>
            <p:cNvPr id="15" name="Group 14">
              <a:extLst>
                <a:ext uri="{FF2B5EF4-FFF2-40B4-BE49-F238E27FC236}">
                  <a16:creationId xmlns:a16="http://schemas.microsoft.com/office/drawing/2014/main" id="{6C8DBAF3-11EB-4507-BFFF-65CE8C8DF022}"/>
                </a:ext>
              </a:extLst>
            </p:cNvPr>
            <p:cNvGrpSpPr/>
            <p:nvPr/>
          </p:nvGrpSpPr>
          <p:grpSpPr>
            <a:xfrm>
              <a:off x="0" y="1764540"/>
              <a:ext cx="1625600" cy="1625600"/>
              <a:chOff x="0" y="1764540"/>
              <a:chExt cx="1625600" cy="1625600"/>
            </a:xfrm>
            <a:grpFill/>
            <a:scene3d>
              <a:camera prst="orthographicFront">
                <a:rot lat="0" lon="0" rev="0"/>
              </a:camera>
              <a:lightRig rig="glow" dir="t">
                <a:rot lat="0" lon="0" rev="4800000"/>
              </a:lightRig>
            </a:scene3d>
          </p:grpSpPr>
          <p:sp>
            <p:nvSpPr>
              <p:cNvPr id="16" name="Shape 15">
                <a:extLst>
                  <a:ext uri="{FF2B5EF4-FFF2-40B4-BE49-F238E27FC236}">
                    <a16:creationId xmlns:a16="http://schemas.microsoft.com/office/drawing/2014/main" id="{366BA67A-A6C0-428B-B2F2-37971EBB8D26}"/>
                  </a:ext>
                </a:extLst>
              </p:cNvPr>
              <p:cNvSpPr/>
              <p:nvPr/>
            </p:nvSpPr>
            <p:spPr>
              <a:xfrm>
                <a:off x="0" y="1764540"/>
                <a:ext cx="1625600" cy="1625600"/>
              </a:xfrm>
              <a:prstGeom prst="gear6">
                <a:avLst/>
              </a:prstGeom>
              <a:grpFill/>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hueOff val="0"/>
                  <a:satOff val="0"/>
                  <a:lumOff val="0"/>
                  <a:alphaOff val="0"/>
                </a:schemeClr>
              </a:fillRef>
              <a:effectRef idx="0">
                <a:scrgbClr r="0" g="0" b="0"/>
              </a:effectRef>
              <a:fontRef idx="minor">
                <a:schemeClr val="lt1"/>
              </a:fontRef>
            </p:style>
          </p:sp>
          <p:sp>
            <p:nvSpPr>
              <p:cNvPr id="17" name="Shape 4">
                <a:extLst>
                  <a:ext uri="{FF2B5EF4-FFF2-40B4-BE49-F238E27FC236}">
                    <a16:creationId xmlns:a16="http://schemas.microsoft.com/office/drawing/2014/main" id="{2B5D32DD-81D1-435E-BEE9-BD2264164BF6}"/>
                  </a:ext>
                </a:extLst>
              </p:cNvPr>
              <p:cNvSpPr txBox="1"/>
              <p:nvPr/>
            </p:nvSpPr>
            <p:spPr>
              <a:xfrm>
                <a:off x="409250" y="2176263"/>
                <a:ext cx="807100" cy="802154"/>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200" b="1" kern="1200" cap="none" spc="0" dirty="0">
                    <a:ln w="0"/>
                    <a:solidFill>
                      <a:schemeClr val="tx1"/>
                    </a:solidFill>
                  </a:rPr>
                  <a:t>Execution of Policies</a:t>
                </a:r>
              </a:p>
            </p:txBody>
          </p:sp>
        </p:grpSp>
      </p:grpSp>
      <p:sp>
        <p:nvSpPr>
          <p:cNvPr id="18" name="Arrow: Right 17">
            <a:extLst>
              <a:ext uri="{FF2B5EF4-FFF2-40B4-BE49-F238E27FC236}">
                <a16:creationId xmlns:a16="http://schemas.microsoft.com/office/drawing/2014/main" id="{D1CF5846-606C-401A-8D63-66175EA5ED6C}"/>
              </a:ext>
            </a:extLst>
          </p:cNvPr>
          <p:cNvSpPr/>
          <p:nvPr/>
        </p:nvSpPr>
        <p:spPr>
          <a:xfrm>
            <a:off x="184138" y="1268760"/>
            <a:ext cx="740875" cy="648072"/>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3" name="Arrow: Right 22">
            <a:extLst>
              <a:ext uri="{FF2B5EF4-FFF2-40B4-BE49-F238E27FC236}">
                <a16:creationId xmlns:a16="http://schemas.microsoft.com/office/drawing/2014/main" id="{F9F426C6-CE49-4E3D-BDDC-9D2C7ABFABF4}"/>
              </a:ext>
            </a:extLst>
          </p:cNvPr>
          <p:cNvSpPr/>
          <p:nvPr/>
        </p:nvSpPr>
        <p:spPr>
          <a:xfrm>
            <a:off x="2771800" y="1196752"/>
            <a:ext cx="740875" cy="648072"/>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4" name="Arrow: Right 23">
            <a:extLst>
              <a:ext uri="{FF2B5EF4-FFF2-40B4-BE49-F238E27FC236}">
                <a16:creationId xmlns:a16="http://schemas.microsoft.com/office/drawing/2014/main" id="{92035CBF-C867-427B-8F55-9D9759A6666D}"/>
              </a:ext>
            </a:extLst>
          </p:cNvPr>
          <p:cNvSpPr/>
          <p:nvPr/>
        </p:nvSpPr>
        <p:spPr>
          <a:xfrm>
            <a:off x="5580112" y="1196752"/>
            <a:ext cx="740875" cy="648072"/>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5" name="Arrow: Right 24">
            <a:extLst>
              <a:ext uri="{FF2B5EF4-FFF2-40B4-BE49-F238E27FC236}">
                <a16:creationId xmlns:a16="http://schemas.microsoft.com/office/drawing/2014/main" id="{09F11A92-4A25-44EC-B9FA-15161E121B11}"/>
              </a:ext>
            </a:extLst>
          </p:cNvPr>
          <p:cNvSpPr/>
          <p:nvPr/>
        </p:nvSpPr>
        <p:spPr>
          <a:xfrm rot="7742939">
            <a:off x="6515624" y="2801088"/>
            <a:ext cx="740875" cy="648072"/>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6" name="Arrow: Right 25">
            <a:extLst>
              <a:ext uri="{FF2B5EF4-FFF2-40B4-BE49-F238E27FC236}">
                <a16:creationId xmlns:a16="http://schemas.microsoft.com/office/drawing/2014/main" id="{7FA980F8-CA48-41EE-AE95-858627414B1C}"/>
              </a:ext>
            </a:extLst>
          </p:cNvPr>
          <p:cNvSpPr/>
          <p:nvPr/>
        </p:nvSpPr>
        <p:spPr>
          <a:xfrm rot="10800000">
            <a:off x="4001916" y="3918128"/>
            <a:ext cx="740875" cy="648072"/>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27" name="Diagram group">
            <a:extLst>
              <a:ext uri="{FF2B5EF4-FFF2-40B4-BE49-F238E27FC236}">
                <a16:creationId xmlns:a16="http://schemas.microsoft.com/office/drawing/2014/main" id="{1AEF2946-06C5-44AB-A5F4-CA49715A4123}"/>
              </a:ext>
            </a:extLst>
          </p:cNvPr>
          <p:cNvGrpSpPr/>
          <p:nvPr/>
        </p:nvGrpSpPr>
        <p:grpSpPr>
          <a:xfrm>
            <a:off x="1979712" y="3469861"/>
            <a:ext cx="1923504" cy="1931216"/>
            <a:chOff x="0" y="1764540"/>
            <a:chExt cx="1625600" cy="1625600"/>
          </a:xfrm>
          <a:solidFill>
            <a:srgbClr val="92D050"/>
          </a:solidFill>
          <a:scene3d>
            <a:camera prst="orthographicFront">
              <a:rot lat="0" lon="0" rev="0"/>
            </a:camera>
            <a:lightRig rig="glow" dir="t">
              <a:rot lat="0" lon="0" rev="4800000"/>
            </a:lightRig>
          </a:scene3d>
        </p:grpSpPr>
        <p:grpSp>
          <p:nvGrpSpPr>
            <p:cNvPr id="28" name="Group 27">
              <a:extLst>
                <a:ext uri="{FF2B5EF4-FFF2-40B4-BE49-F238E27FC236}">
                  <a16:creationId xmlns:a16="http://schemas.microsoft.com/office/drawing/2014/main" id="{3C0AB96B-4885-4BC4-AAF1-6A17B86AE55F}"/>
                </a:ext>
              </a:extLst>
            </p:cNvPr>
            <p:cNvGrpSpPr/>
            <p:nvPr/>
          </p:nvGrpSpPr>
          <p:grpSpPr>
            <a:xfrm>
              <a:off x="0" y="1764540"/>
              <a:ext cx="1625600" cy="1625600"/>
              <a:chOff x="0" y="1764540"/>
              <a:chExt cx="1625600" cy="1625600"/>
            </a:xfrm>
            <a:grpFill/>
            <a:scene3d>
              <a:camera prst="orthographicFront">
                <a:rot lat="0" lon="0" rev="0"/>
              </a:camera>
              <a:lightRig rig="glow" dir="t">
                <a:rot lat="0" lon="0" rev="4800000"/>
              </a:lightRig>
            </a:scene3d>
          </p:grpSpPr>
          <p:sp>
            <p:nvSpPr>
              <p:cNvPr id="29" name="Shape 28">
                <a:extLst>
                  <a:ext uri="{FF2B5EF4-FFF2-40B4-BE49-F238E27FC236}">
                    <a16:creationId xmlns:a16="http://schemas.microsoft.com/office/drawing/2014/main" id="{BA505AEF-F684-4CA0-8576-DDA53D80A22D}"/>
                  </a:ext>
                </a:extLst>
              </p:cNvPr>
              <p:cNvSpPr/>
              <p:nvPr/>
            </p:nvSpPr>
            <p:spPr>
              <a:xfrm>
                <a:off x="0" y="1764540"/>
                <a:ext cx="1625600" cy="1625600"/>
              </a:xfrm>
              <a:prstGeom prst="gear6">
                <a:avLst/>
              </a:prstGeom>
              <a:grpFill/>
              <a:ln>
                <a:noFill/>
              </a:ln>
              <a:effectLst>
                <a:outerShdw blurRad="190500" dist="228600" dir="2700000" algn="ctr">
                  <a:srgbClr val="000000">
                    <a:alpha val="30000"/>
                  </a:srgbClr>
                </a:outerShdw>
              </a:effectLst>
              <a:sp3d prstMaterial="matte">
                <a:bevelT w="127000" h="63500"/>
              </a:sp3d>
            </p:spPr>
            <p:style>
              <a:lnRef idx="2">
                <a:scrgbClr r="0" g="0" b="0"/>
              </a:lnRef>
              <a:fillRef idx="1">
                <a:schemeClr val="accent1">
                  <a:hueOff val="0"/>
                  <a:satOff val="0"/>
                  <a:lumOff val="0"/>
                  <a:alphaOff val="0"/>
                </a:schemeClr>
              </a:fillRef>
              <a:effectRef idx="0">
                <a:scrgbClr r="0" g="0" b="0"/>
              </a:effectRef>
              <a:fontRef idx="minor">
                <a:schemeClr val="lt1"/>
              </a:fontRef>
            </p:style>
          </p:sp>
          <p:sp>
            <p:nvSpPr>
              <p:cNvPr id="30" name="Shape 4">
                <a:extLst>
                  <a:ext uri="{FF2B5EF4-FFF2-40B4-BE49-F238E27FC236}">
                    <a16:creationId xmlns:a16="http://schemas.microsoft.com/office/drawing/2014/main" id="{A85B7C0A-8950-4FAC-82D0-295113A9A6E8}"/>
                  </a:ext>
                </a:extLst>
              </p:cNvPr>
              <p:cNvSpPr txBox="1"/>
              <p:nvPr/>
            </p:nvSpPr>
            <p:spPr>
              <a:xfrm>
                <a:off x="409250" y="2176263"/>
                <a:ext cx="807100" cy="802154"/>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200" b="1" kern="1200" cap="none" spc="0" dirty="0">
                    <a:ln w="0"/>
                    <a:solidFill>
                      <a:schemeClr val="tx1"/>
                    </a:solidFill>
                  </a:rPr>
                  <a:t>Evaluation</a:t>
                </a:r>
              </a:p>
              <a:p>
                <a:pPr lvl="0" algn="ctr" defTabSz="444500">
                  <a:lnSpc>
                    <a:spcPct val="90000"/>
                  </a:lnSpc>
                  <a:spcBef>
                    <a:spcPct val="0"/>
                  </a:spcBef>
                  <a:spcAft>
                    <a:spcPct val="35000"/>
                  </a:spcAft>
                </a:pPr>
                <a:r>
                  <a:rPr lang="en-US" sz="1200" b="1" dirty="0">
                    <a:ln w="0"/>
                    <a:solidFill>
                      <a:schemeClr val="tx1"/>
                    </a:solidFill>
                  </a:rPr>
                  <a:t>and</a:t>
                </a:r>
              </a:p>
              <a:p>
                <a:pPr lvl="0" algn="ctr" defTabSz="444500">
                  <a:lnSpc>
                    <a:spcPct val="90000"/>
                  </a:lnSpc>
                  <a:spcBef>
                    <a:spcPct val="0"/>
                  </a:spcBef>
                  <a:spcAft>
                    <a:spcPct val="35000"/>
                  </a:spcAft>
                </a:pPr>
                <a:r>
                  <a:rPr lang="en-US" sz="1200" b="1" dirty="0">
                    <a:ln w="0"/>
                    <a:solidFill>
                      <a:schemeClr val="tx1"/>
                    </a:solidFill>
                  </a:rPr>
                  <a:t> monitoring</a:t>
                </a:r>
                <a:endParaRPr lang="en-US" sz="1200" b="1" kern="1200" cap="none" spc="0" dirty="0">
                  <a:ln w="0"/>
                  <a:solidFill>
                    <a:schemeClr val="tx1"/>
                  </a:solidFill>
                </a:endParaRPr>
              </a:p>
            </p:txBody>
          </p:sp>
        </p:grpSp>
      </p:grpSp>
      <p:sp>
        <p:nvSpPr>
          <p:cNvPr id="31" name="Arrow: Right 30">
            <a:extLst>
              <a:ext uri="{FF2B5EF4-FFF2-40B4-BE49-F238E27FC236}">
                <a16:creationId xmlns:a16="http://schemas.microsoft.com/office/drawing/2014/main" id="{1D44D60D-64A2-4A46-91DA-4789927A568A}"/>
              </a:ext>
            </a:extLst>
          </p:cNvPr>
          <p:cNvSpPr/>
          <p:nvPr/>
        </p:nvSpPr>
        <p:spPr>
          <a:xfrm rot="10800000">
            <a:off x="1209981" y="4093869"/>
            <a:ext cx="740875" cy="648072"/>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3" name="Arrow: Right 32">
            <a:extLst>
              <a:ext uri="{FF2B5EF4-FFF2-40B4-BE49-F238E27FC236}">
                <a16:creationId xmlns:a16="http://schemas.microsoft.com/office/drawing/2014/main" id="{3111566C-DDCC-40D5-9A02-CA41B6FE41DC}"/>
              </a:ext>
            </a:extLst>
          </p:cNvPr>
          <p:cNvSpPr/>
          <p:nvPr/>
        </p:nvSpPr>
        <p:spPr>
          <a:xfrm rot="13243658">
            <a:off x="244101" y="3769833"/>
            <a:ext cx="740875" cy="648072"/>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Rectangle 1">
            <a:extLst>
              <a:ext uri="{FF2B5EF4-FFF2-40B4-BE49-F238E27FC236}">
                <a16:creationId xmlns:a16="http://schemas.microsoft.com/office/drawing/2014/main" id="{54F2F449-496E-47FD-962A-E7170F921C6E}"/>
              </a:ext>
            </a:extLst>
          </p:cNvPr>
          <p:cNvSpPr/>
          <p:nvPr/>
        </p:nvSpPr>
        <p:spPr>
          <a:xfrm>
            <a:off x="2961792" y="2763632"/>
            <a:ext cx="2164375" cy="461665"/>
          </a:xfrm>
          <a:prstGeom prst="rect">
            <a:avLst/>
          </a:prstGeom>
        </p:spPr>
        <p:txBody>
          <a:bodyPr wrap="none">
            <a:spAutoFit/>
          </a:bodyPr>
          <a:lstStyle/>
          <a:p>
            <a:pPr>
              <a:spcAft>
                <a:spcPts val="0"/>
              </a:spcAft>
            </a:pPr>
            <a:r>
              <a:rPr lang="en-ZA" dirty="0">
                <a:solidFill>
                  <a:srgbClr val="0070C0"/>
                </a:solidFill>
              </a:rPr>
              <a:t>Communication</a:t>
            </a:r>
            <a:endParaRPr lang="en-ZA" dirty="0">
              <a:solidFill>
                <a:srgbClr val="0070C0"/>
              </a:solidFill>
              <a:latin typeface="Calibri" panose="020F0502020204030204" pitchFamily="34" charset="0"/>
            </a:endParaRPr>
          </a:p>
        </p:txBody>
      </p:sp>
    </p:spTree>
    <p:extLst>
      <p:ext uri="{BB962C8B-B14F-4D97-AF65-F5344CB8AC3E}">
        <p14:creationId xmlns:p14="http://schemas.microsoft.com/office/powerpoint/2010/main" val="2355470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fltVal val="0"/>
                                          </p:val>
                                        </p:tav>
                                        <p:tav tm="100000">
                                          <p:val>
                                            <p:strVal val="#ppt_w"/>
                                          </p:val>
                                        </p:tav>
                                      </p:tavLst>
                                    </p:anim>
                                    <p:anim calcmode="lin" valueType="num">
                                      <p:cBhvr>
                                        <p:cTn id="8" dur="1000" fill="hold"/>
                                        <p:tgtEl>
                                          <p:spTgt spid="19"/>
                                        </p:tgtEl>
                                        <p:attrNameLst>
                                          <p:attrName>ppt_h</p:attrName>
                                        </p:attrNameLst>
                                      </p:cBhvr>
                                      <p:tavLst>
                                        <p:tav tm="0">
                                          <p:val>
                                            <p:fltVal val="0"/>
                                          </p:val>
                                        </p:tav>
                                        <p:tav tm="100000">
                                          <p:val>
                                            <p:strVal val="#ppt_h"/>
                                          </p:val>
                                        </p:tav>
                                      </p:tavLst>
                                    </p:anim>
                                    <p:anim calcmode="lin" valueType="num">
                                      <p:cBhvr>
                                        <p:cTn id="9" dur="1000" fill="hold"/>
                                        <p:tgtEl>
                                          <p:spTgt spid="19"/>
                                        </p:tgtEl>
                                        <p:attrNameLst>
                                          <p:attrName>style.rotation</p:attrName>
                                        </p:attrNameLst>
                                      </p:cBhvr>
                                      <p:tavLst>
                                        <p:tav tm="0">
                                          <p:val>
                                            <p:fltVal val="90"/>
                                          </p:val>
                                        </p:tav>
                                        <p:tav tm="100000">
                                          <p:val>
                                            <p:fltVal val="0"/>
                                          </p:val>
                                        </p:tav>
                                      </p:tavLst>
                                    </p:anim>
                                    <p:animEffect transition="in" filter="fade">
                                      <p:cBhvr>
                                        <p:cTn id="10" dur="1000"/>
                                        <p:tgtEl>
                                          <p:spTgt spid="19"/>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1000" fill="hold"/>
                                        <p:tgtEl>
                                          <p:spTgt spid="12"/>
                                        </p:tgtEl>
                                        <p:attrNameLst>
                                          <p:attrName>ppt_w</p:attrName>
                                        </p:attrNameLst>
                                      </p:cBhvr>
                                      <p:tavLst>
                                        <p:tav tm="0">
                                          <p:val>
                                            <p:fltVal val="0"/>
                                          </p:val>
                                        </p:tav>
                                        <p:tav tm="100000">
                                          <p:val>
                                            <p:strVal val="#ppt_w"/>
                                          </p:val>
                                        </p:tav>
                                      </p:tavLst>
                                    </p:anim>
                                    <p:anim calcmode="lin" valueType="num">
                                      <p:cBhvr>
                                        <p:cTn id="14" dur="1000" fill="hold"/>
                                        <p:tgtEl>
                                          <p:spTgt spid="12"/>
                                        </p:tgtEl>
                                        <p:attrNameLst>
                                          <p:attrName>ppt_h</p:attrName>
                                        </p:attrNameLst>
                                      </p:cBhvr>
                                      <p:tavLst>
                                        <p:tav tm="0">
                                          <p:val>
                                            <p:fltVal val="0"/>
                                          </p:val>
                                        </p:tav>
                                        <p:tav tm="100000">
                                          <p:val>
                                            <p:strVal val="#ppt_h"/>
                                          </p:val>
                                        </p:tav>
                                      </p:tavLst>
                                    </p:anim>
                                    <p:anim calcmode="lin" valueType="num">
                                      <p:cBhvr>
                                        <p:cTn id="15" dur="1000" fill="hold"/>
                                        <p:tgtEl>
                                          <p:spTgt spid="12"/>
                                        </p:tgtEl>
                                        <p:attrNameLst>
                                          <p:attrName>style.rotation</p:attrName>
                                        </p:attrNameLst>
                                      </p:cBhvr>
                                      <p:tavLst>
                                        <p:tav tm="0">
                                          <p:val>
                                            <p:fltVal val="90"/>
                                          </p:val>
                                        </p:tav>
                                        <p:tav tm="100000">
                                          <p:val>
                                            <p:fltVal val="0"/>
                                          </p:val>
                                        </p:tav>
                                      </p:tavLst>
                                    </p:anim>
                                    <p:animEffect transition="in" filter="fade">
                                      <p:cBhvr>
                                        <p:cTn id="16" dur="1000"/>
                                        <p:tgtEl>
                                          <p:spTgt spid="12"/>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1000" fill="hold"/>
                                        <p:tgtEl>
                                          <p:spTgt spid="13"/>
                                        </p:tgtEl>
                                        <p:attrNameLst>
                                          <p:attrName>ppt_w</p:attrName>
                                        </p:attrNameLst>
                                      </p:cBhvr>
                                      <p:tavLst>
                                        <p:tav tm="0">
                                          <p:val>
                                            <p:fltVal val="0"/>
                                          </p:val>
                                        </p:tav>
                                        <p:tav tm="100000">
                                          <p:val>
                                            <p:strVal val="#ppt_w"/>
                                          </p:val>
                                        </p:tav>
                                      </p:tavLst>
                                    </p:anim>
                                    <p:anim calcmode="lin" valueType="num">
                                      <p:cBhvr>
                                        <p:cTn id="20" dur="1000" fill="hold"/>
                                        <p:tgtEl>
                                          <p:spTgt spid="13"/>
                                        </p:tgtEl>
                                        <p:attrNameLst>
                                          <p:attrName>ppt_h</p:attrName>
                                        </p:attrNameLst>
                                      </p:cBhvr>
                                      <p:tavLst>
                                        <p:tav tm="0">
                                          <p:val>
                                            <p:fltVal val="0"/>
                                          </p:val>
                                        </p:tav>
                                        <p:tav tm="100000">
                                          <p:val>
                                            <p:strVal val="#ppt_h"/>
                                          </p:val>
                                        </p:tav>
                                      </p:tavLst>
                                    </p:anim>
                                    <p:anim calcmode="lin" valueType="num">
                                      <p:cBhvr>
                                        <p:cTn id="21" dur="1000" fill="hold"/>
                                        <p:tgtEl>
                                          <p:spTgt spid="13"/>
                                        </p:tgtEl>
                                        <p:attrNameLst>
                                          <p:attrName>style.rotation</p:attrName>
                                        </p:attrNameLst>
                                      </p:cBhvr>
                                      <p:tavLst>
                                        <p:tav tm="0">
                                          <p:val>
                                            <p:fltVal val="90"/>
                                          </p:val>
                                        </p:tav>
                                        <p:tav tm="100000">
                                          <p:val>
                                            <p:fltVal val="0"/>
                                          </p:val>
                                        </p:tav>
                                      </p:tavLst>
                                    </p:anim>
                                    <p:animEffect transition="in" filter="fade">
                                      <p:cBhvr>
                                        <p:cTn id="22" dur="1000"/>
                                        <p:tgtEl>
                                          <p:spTgt spid="13"/>
                                        </p:tgtEl>
                                      </p:cBhvr>
                                    </p:animEffect>
                                  </p:childTnLst>
                                </p:cTn>
                              </p:par>
                              <p:par>
                                <p:cTn id="23" presetID="3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p:cTn id="25" dur="1000" fill="hold"/>
                                        <p:tgtEl>
                                          <p:spTgt spid="14"/>
                                        </p:tgtEl>
                                        <p:attrNameLst>
                                          <p:attrName>ppt_w</p:attrName>
                                        </p:attrNameLst>
                                      </p:cBhvr>
                                      <p:tavLst>
                                        <p:tav tm="0">
                                          <p:val>
                                            <p:fltVal val="0"/>
                                          </p:val>
                                        </p:tav>
                                        <p:tav tm="100000">
                                          <p:val>
                                            <p:strVal val="#ppt_w"/>
                                          </p:val>
                                        </p:tav>
                                      </p:tavLst>
                                    </p:anim>
                                    <p:anim calcmode="lin" valueType="num">
                                      <p:cBhvr>
                                        <p:cTn id="26" dur="1000" fill="hold"/>
                                        <p:tgtEl>
                                          <p:spTgt spid="14"/>
                                        </p:tgtEl>
                                        <p:attrNameLst>
                                          <p:attrName>ppt_h</p:attrName>
                                        </p:attrNameLst>
                                      </p:cBhvr>
                                      <p:tavLst>
                                        <p:tav tm="0">
                                          <p:val>
                                            <p:fltVal val="0"/>
                                          </p:val>
                                        </p:tav>
                                        <p:tav tm="100000">
                                          <p:val>
                                            <p:strVal val="#ppt_h"/>
                                          </p:val>
                                        </p:tav>
                                      </p:tavLst>
                                    </p:anim>
                                    <p:anim calcmode="lin" valueType="num">
                                      <p:cBhvr>
                                        <p:cTn id="27" dur="1000" fill="hold"/>
                                        <p:tgtEl>
                                          <p:spTgt spid="14"/>
                                        </p:tgtEl>
                                        <p:attrNameLst>
                                          <p:attrName>style.rotation</p:attrName>
                                        </p:attrNameLst>
                                      </p:cBhvr>
                                      <p:tavLst>
                                        <p:tav tm="0">
                                          <p:val>
                                            <p:fltVal val="90"/>
                                          </p:val>
                                        </p:tav>
                                        <p:tav tm="100000">
                                          <p:val>
                                            <p:fltVal val="0"/>
                                          </p:val>
                                        </p:tav>
                                      </p:tavLst>
                                    </p:anim>
                                    <p:animEffect transition="in" filter="fade">
                                      <p:cBhvr>
                                        <p:cTn id="28" dur="1000"/>
                                        <p:tgtEl>
                                          <p:spTgt spid="14"/>
                                        </p:tgtEl>
                                      </p:cBhvr>
                                    </p:animEffect>
                                  </p:childTnLst>
                                </p:cTn>
                              </p:par>
                              <p:par>
                                <p:cTn id="29" presetID="31" presetClass="entr" presetSubtype="0" fill="hold" nodeType="with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p:cTn id="31" dur="1000" fill="hold"/>
                                        <p:tgtEl>
                                          <p:spTgt spid="27"/>
                                        </p:tgtEl>
                                        <p:attrNameLst>
                                          <p:attrName>ppt_w</p:attrName>
                                        </p:attrNameLst>
                                      </p:cBhvr>
                                      <p:tavLst>
                                        <p:tav tm="0">
                                          <p:val>
                                            <p:fltVal val="0"/>
                                          </p:val>
                                        </p:tav>
                                        <p:tav tm="100000">
                                          <p:val>
                                            <p:strVal val="#ppt_w"/>
                                          </p:val>
                                        </p:tav>
                                      </p:tavLst>
                                    </p:anim>
                                    <p:anim calcmode="lin" valueType="num">
                                      <p:cBhvr>
                                        <p:cTn id="32" dur="1000" fill="hold"/>
                                        <p:tgtEl>
                                          <p:spTgt spid="27"/>
                                        </p:tgtEl>
                                        <p:attrNameLst>
                                          <p:attrName>ppt_h</p:attrName>
                                        </p:attrNameLst>
                                      </p:cBhvr>
                                      <p:tavLst>
                                        <p:tav tm="0">
                                          <p:val>
                                            <p:fltVal val="0"/>
                                          </p:val>
                                        </p:tav>
                                        <p:tav tm="100000">
                                          <p:val>
                                            <p:strVal val="#ppt_h"/>
                                          </p:val>
                                        </p:tav>
                                      </p:tavLst>
                                    </p:anim>
                                    <p:anim calcmode="lin" valueType="num">
                                      <p:cBhvr>
                                        <p:cTn id="33" dur="1000" fill="hold"/>
                                        <p:tgtEl>
                                          <p:spTgt spid="27"/>
                                        </p:tgtEl>
                                        <p:attrNameLst>
                                          <p:attrName>style.rotation</p:attrName>
                                        </p:attrNameLst>
                                      </p:cBhvr>
                                      <p:tavLst>
                                        <p:tav tm="0">
                                          <p:val>
                                            <p:fltVal val="90"/>
                                          </p:val>
                                        </p:tav>
                                        <p:tav tm="100000">
                                          <p:val>
                                            <p:fltVal val="0"/>
                                          </p:val>
                                        </p:tav>
                                      </p:tavLst>
                                    </p:anim>
                                    <p:animEffect transition="in" filter="fade">
                                      <p:cBhvr>
                                        <p:cTn id="34"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7CE7A-6BB0-4E3C-B979-7233BFD297B1}"/>
              </a:ext>
            </a:extLst>
          </p:cNvPr>
          <p:cNvSpPr>
            <a:spLocks noGrp="1"/>
          </p:cNvSpPr>
          <p:nvPr>
            <p:ph type="title"/>
          </p:nvPr>
        </p:nvSpPr>
        <p:spPr>
          <a:xfrm>
            <a:off x="971600" y="116632"/>
            <a:ext cx="6705600" cy="990600"/>
          </a:xfrm>
        </p:spPr>
        <p:txBody>
          <a:bodyPr/>
          <a:lstStyle/>
          <a:p>
            <a:pPr algn="ctr"/>
            <a:r>
              <a:rPr lang="en-US" sz="3200" dirty="0">
                <a:solidFill>
                  <a:srgbClr val="FFFF00"/>
                </a:solidFill>
                <a:latin typeface="Rockwell" pitchFamily="18" charset="0"/>
              </a:rPr>
              <a:t>Conclusion</a:t>
            </a:r>
            <a:endParaRPr lang="en-ZA" sz="3200" dirty="0">
              <a:solidFill>
                <a:srgbClr val="FFFF00"/>
              </a:solidFill>
              <a:latin typeface="Rockwell" pitchFamily="18" charset="0"/>
            </a:endParaRPr>
          </a:p>
        </p:txBody>
      </p:sp>
      <p:sp>
        <p:nvSpPr>
          <p:cNvPr id="3" name="Content Placeholder 2">
            <a:extLst>
              <a:ext uri="{FF2B5EF4-FFF2-40B4-BE49-F238E27FC236}">
                <a16:creationId xmlns:a16="http://schemas.microsoft.com/office/drawing/2014/main" id="{04288FFC-42E1-40FA-B7CE-7610F6A6904D}"/>
              </a:ext>
            </a:extLst>
          </p:cNvPr>
          <p:cNvSpPr>
            <a:spLocks noGrp="1"/>
          </p:cNvSpPr>
          <p:nvPr>
            <p:ph idx="1"/>
          </p:nvPr>
        </p:nvSpPr>
        <p:spPr>
          <a:xfrm>
            <a:off x="827584" y="1124744"/>
            <a:ext cx="7162800" cy="4648200"/>
          </a:xfrm>
        </p:spPr>
        <p:txBody>
          <a:bodyPr/>
          <a:lstStyle/>
          <a:p>
            <a:endParaRPr lang="en-US" dirty="0"/>
          </a:p>
          <a:p>
            <a:endParaRPr lang="en-US" dirty="0"/>
          </a:p>
          <a:p>
            <a:endParaRPr lang="en-US" dirty="0"/>
          </a:p>
          <a:p>
            <a:pPr marL="0" indent="0" algn="ctr">
              <a:buNone/>
            </a:pPr>
            <a:r>
              <a:rPr lang="en-US" sz="3600" b="1" dirty="0">
                <a:latin typeface="Rockwell" panose="02060603020205020403" pitchFamily="18" charset="0"/>
              </a:rPr>
              <a:t>2020</a:t>
            </a:r>
          </a:p>
          <a:p>
            <a:pPr marL="0" indent="0" algn="ctr">
              <a:buNone/>
            </a:pPr>
            <a:r>
              <a:rPr lang="en-US" sz="3600" b="1" dirty="0">
                <a:latin typeface="Rockwell" panose="02060603020205020403" pitchFamily="18" charset="0"/>
              </a:rPr>
              <a:t>What could have been different?</a:t>
            </a:r>
          </a:p>
          <a:p>
            <a:endParaRPr lang="en-US" dirty="0"/>
          </a:p>
          <a:p>
            <a:pPr marL="0" indent="0">
              <a:buNone/>
            </a:pPr>
            <a:endParaRPr lang="en-US" dirty="0"/>
          </a:p>
          <a:p>
            <a:endParaRPr lang="en-ZA" dirty="0"/>
          </a:p>
        </p:txBody>
      </p:sp>
      <p:sp>
        <p:nvSpPr>
          <p:cNvPr id="4" name="Slide Number Placeholder 3">
            <a:extLst>
              <a:ext uri="{FF2B5EF4-FFF2-40B4-BE49-F238E27FC236}">
                <a16:creationId xmlns:a16="http://schemas.microsoft.com/office/drawing/2014/main" id="{E66EF6DF-9C5D-442F-9ACB-B0B207787B91}"/>
              </a:ext>
            </a:extLst>
          </p:cNvPr>
          <p:cNvSpPr>
            <a:spLocks noGrp="1"/>
          </p:cNvSpPr>
          <p:nvPr>
            <p:ph type="sldNum" sz="quarter" idx="10"/>
          </p:nvPr>
        </p:nvSpPr>
        <p:spPr/>
        <p:txBody>
          <a:bodyPr/>
          <a:lstStyle/>
          <a:p>
            <a:fld id="{A9A33B5C-8EEB-4DD4-A730-D118B075488E}" type="slidenum">
              <a:rPr lang="en-GB" altLang="en-US" smtClean="0"/>
              <a:pPr/>
              <a:t>15</a:t>
            </a:fld>
            <a:endParaRPr lang="en-GB" altLang="en-US"/>
          </a:p>
        </p:txBody>
      </p:sp>
    </p:spTree>
    <p:extLst>
      <p:ext uri="{BB962C8B-B14F-4D97-AF65-F5344CB8AC3E}">
        <p14:creationId xmlns:p14="http://schemas.microsoft.com/office/powerpoint/2010/main" val="3765062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288FFC-42E1-40FA-B7CE-7610F6A6904D}"/>
              </a:ext>
            </a:extLst>
          </p:cNvPr>
          <p:cNvSpPr>
            <a:spLocks noGrp="1"/>
          </p:cNvSpPr>
          <p:nvPr>
            <p:ph idx="1"/>
          </p:nvPr>
        </p:nvSpPr>
        <p:spPr>
          <a:xfrm>
            <a:off x="1115616" y="764704"/>
            <a:ext cx="7162800" cy="4648200"/>
          </a:xfrm>
        </p:spPr>
        <p:txBody>
          <a:bodyPr/>
          <a:lstStyle/>
          <a:p>
            <a:endParaRPr lang="en-US" dirty="0"/>
          </a:p>
          <a:p>
            <a:endParaRPr lang="en-US" dirty="0"/>
          </a:p>
          <a:p>
            <a:endParaRPr lang="en-US" dirty="0"/>
          </a:p>
          <a:p>
            <a:pPr marL="0" indent="0" algn="ctr">
              <a:buNone/>
            </a:pPr>
            <a:r>
              <a:rPr lang="en-US" sz="3600" b="1" dirty="0">
                <a:latin typeface="Rockwell" panose="02060603020205020403" pitchFamily="18" charset="0"/>
              </a:rPr>
              <a:t>THANK YOU</a:t>
            </a:r>
          </a:p>
          <a:p>
            <a:pPr marL="0" indent="0" algn="ctr">
              <a:buNone/>
            </a:pPr>
            <a:endParaRPr lang="en-US" sz="3600" b="1" dirty="0">
              <a:latin typeface="Rockwell" panose="02060603020205020403" pitchFamily="18" charset="0"/>
            </a:endParaRPr>
          </a:p>
          <a:p>
            <a:pPr marL="0" indent="0" algn="ctr">
              <a:buNone/>
            </a:pPr>
            <a:r>
              <a:rPr lang="en-US" sz="2000" b="1" dirty="0">
                <a:latin typeface="Rockwell" panose="02060603020205020403" pitchFamily="18" charset="0"/>
                <a:hlinkClick r:id="rId2"/>
              </a:rPr>
              <a:t>berendien.lubbe@up.ac.za</a:t>
            </a:r>
            <a:endParaRPr lang="en-US" sz="2000" b="1" dirty="0">
              <a:latin typeface="Rockwell" panose="02060603020205020403" pitchFamily="18" charset="0"/>
            </a:endParaRPr>
          </a:p>
          <a:p>
            <a:pPr marL="0" indent="0" algn="ctr">
              <a:buNone/>
            </a:pPr>
            <a:r>
              <a:rPr lang="en-ZA" altLang="en-US" sz="2000" b="1" dirty="0">
                <a:latin typeface="Rockwell" panose="02060603020205020403" pitchFamily="18" charset="0"/>
              </a:rPr>
              <a:t>Department Historical and Heritage Studies</a:t>
            </a:r>
          </a:p>
          <a:p>
            <a:pPr marL="0" indent="0" algn="ctr">
              <a:buNone/>
            </a:pPr>
            <a:r>
              <a:rPr lang="en-US" sz="2000" b="1" dirty="0">
                <a:latin typeface="Rockwell" panose="02060603020205020403" pitchFamily="18" charset="0"/>
              </a:rPr>
              <a:t>University of Pretoria</a:t>
            </a:r>
          </a:p>
          <a:p>
            <a:endParaRPr lang="en-US" sz="2400" dirty="0"/>
          </a:p>
          <a:p>
            <a:pPr marL="0" indent="0">
              <a:buNone/>
            </a:pPr>
            <a:endParaRPr lang="en-US" dirty="0"/>
          </a:p>
          <a:p>
            <a:endParaRPr lang="en-ZA" dirty="0"/>
          </a:p>
        </p:txBody>
      </p:sp>
      <p:sp>
        <p:nvSpPr>
          <p:cNvPr id="4" name="Slide Number Placeholder 3">
            <a:extLst>
              <a:ext uri="{FF2B5EF4-FFF2-40B4-BE49-F238E27FC236}">
                <a16:creationId xmlns:a16="http://schemas.microsoft.com/office/drawing/2014/main" id="{E66EF6DF-9C5D-442F-9ACB-B0B207787B91}"/>
              </a:ext>
            </a:extLst>
          </p:cNvPr>
          <p:cNvSpPr>
            <a:spLocks noGrp="1"/>
          </p:cNvSpPr>
          <p:nvPr>
            <p:ph type="sldNum" sz="quarter" idx="10"/>
          </p:nvPr>
        </p:nvSpPr>
        <p:spPr/>
        <p:txBody>
          <a:bodyPr/>
          <a:lstStyle/>
          <a:p>
            <a:fld id="{A9A33B5C-8EEB-4DD4-A730-D118B075488E}" type="slidenum">
              <a:rPr lang="en-GB" altLang="en-US" smtClean="0"/>
              <a:pPr/>
              <a:t>16</a:t>
            </a:fld>
            <a:endParaRPr lang="en-GB" altLang="en-US"/>
          </a:p>
        </p:txBody>
      </p:sp>
    </p:spTree>
    <p:extLst>
      <p:ext uri="{BB962C8B-B14F-4D97-AF65-F5344CB8AC3E}">
        <p14:creationId xmlns:p14="http://schemas.microsoft.com/office/powerpoint/2010/main" val="2938153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187624" y="-122580"/>
            <a:ext cx="6705600" cy="990600"/>
          </a:xfrm>
        </p:spPr>
        <p:txBody>
          <a:bodyPr/>
          <a:lstStyle/>
          <a:p>
            <a:pPr algn="ctr" eaLnBrk="1" hangingPunct="1"/>
            <a:r>
              <a:rPr lang="en-ZA" altLang="en-US" sz="2800" dirty="0">
                <a:solidFill>
                  <a:srgbClr val="FFFF00"/>
                </a:solidFill>
                <a:latin typeface="Rockwell" pitchFamily="18" charset="0"/>
              </a:rPr>
              <a:t>Overall aims of the study</a:t>
            </a:r>
          </a:p>
        </p:txBody>
      </p:sp>
      <p:sp>
        <p:nvSpPr>
          <p:cNvPr id="18435" name="Rectangle 2"/>
          <p:cNvSpPr>
            <a:spLocks noChangeArrowheads="1"/>
          </p:cNvSpPr>
          <p:nvPr/>
        </p:nvSpPr>
        <p:spPr bwMode="auto">
          <a:xfrm>
            <a:off x="939838" y="692696"/>
            <a:ext cx="7201172" cy="1200329"/>
          </a:xfrm>
          <a:prstGeom prst="rect">
            <a:avLst/>
          </a:prstGeom>
          <a:noFill/>
          <a:ln w="3810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1600">
                <a:solidFill>
                  <a:schemeClr val="bg1"/>
                </a:solidFill>
                <a:latin typeface="Arial" pitchFamily="34" charset="0"/>
              </a:defRPr>
            </a:lvl1pPr>
            <a:lvl2pPr marL="742950" indent="-285750">
              <a:spcBef>
                <a:spcPct val="20000"/>
              </a:spcBef>
              <a:buChar char="–"/>
              <a:defRPr sz="1600">
                <a:solidFill>
                  <a:schemeClr val="bg1"/>
                </a:solidFill>
                <a:latin typeface="Arial" pitchFamily="34" charset="0"/>
              </a:defRPr>
            </a:lvl2pPr>
            <a:lvl3pPr marL="1143000" indent="-228600">
              <a:spcBef>
                <a:spcPct val="20000"/>
              </a:spcBef>
              <a:buChar char="•"/>
              <a:defRPr sz="1600">
                <a:solidFill>
                  <a:schemeClr val="bg1"/>
                </a:solidFill>
                <a:latin typeface="Arial" pitchFamily="34" charset="0"/>
              </a:defRPr>
            </a:lvl3pPr>
            <a:lvl4pPr marL="1600200" indent="-228600">
              <a:spcBef>
                <a:spcPct val="20000"/>
              </a:spcBef>
              <a:buChar char="–"/>
              <a:defRPr sz="1600">
                <a:solidFill>
                  <a:schemeClr val="bg1"/>
                </a:solidFill>
                <a:latin typeface="Arial" pitchFamily="34" charset="0"/>
              </a:defRPr>
            </a:lvl4pPr>
            <a:lvl5pPr marL="2057400" indent="-228600">
              <a:spcBef>
                <a:spcPct val="20000"/>
              </a:spcBef>
              <a:buChar char="»"/>
              <a:defRPr sz="1600">
                <a:solidFill>
                  <a:schemeClr val="bg1"/>
                </a:solidFill>
                <a:latin typeface="Arial" pitchFamily="34" charset="0"/>
              </a:defRPr>
            </a:lvl5pPr>
            <a:lvl6pPr marL="2514600" indent="-228600" eaLnBrk="0" fontAlgn="base" hangingPunct="0">
              <a:spcBef>
                <a:spcPct val="20000"/>
              </a:spcBef>
              <a:spcAft>
                <a:spcPct val="0"/>
              </a:spcAft>
              <a:buChar char="»"/>
              <a:defRPr sz="1600">
                <a:solidFill>
                  <a:schemeClr val="bg1"/>
                </a:solidFill>
                <a:latin typeface="Arial" pitchFamily="34" charset="0"/>
              </a:defRPr>
            </a:lvl6pPr>
            <a:lvl7pPr marL="2971800" indent="-228600" eaLnBrk="0" fontAlgn="base" hangingPunct="0">
              <a:spcBef>
                <a:spcPct val="20000"/>
              </a:spcBef>
              <a:spcAft>
                <a:spcPct val="0"/>
              </a:spcAft>
              <a:buChar char="»"/>
              <a:defRPr sz="1600">
                <a:solidFill>
                  <a:schemeClr val="bg1"/>
                </a:solidFill>
                <a:latin typeface="Arial" pitchFamily="34" charset="0"/>
              </a:defRPr>
            </a:lvl7pPr>
            <a:lvl8pPr marL="3429000" indent="-228600" eaLnBrk="0" fontAlgn="base" hangingPunct="0">
              <a:spcBef>
                <a:spcPct val="20000"/>
              </a:spcBef>
              <a:spcAft>
                <a:spcPct val="0"/>
              </a:spcAft>
              <a:buChar char="»"/>
              <a:defRPr sz="1600">
                <a:solidFill>
                  <a:schemeClr val="bg1"/>
                </a:solidFill>
                <a:latin typeface="Arial" pitchFamily="34" charset="0"/>
              </a:defRPr>
            </a:lvl8pPr>
            <a:lvl9pPr marL="3886200" indent="-228600" eaLnBrk="0" fontAlgn="base" hangingPunct="0">
              <a:spcBef>
                <a:spcPct val="20000"/>
              </a:spcBef>
              <a:spcAft>
                <a:spcPct val="0"/>
              </a:spcAft>
              <a:buChar char="»"/>
              <a:defRPr sz="1600">
                <a:solidFill>
                  <a:schemeClr val="bg1"/>
                </a:solidFill>
                <a:latin typeface="Arial" pitchFamily="34" charset="0"/>
              </a:defRPr>
            </a:lvl9pPr>
          </a:lstStyle>
          <a:p>
            <a:pPr algn="ctr">
              <a:buNone/>
            </a:pPr>
            <a:r>
              <a:rPr lang="en-US" sz="2400" b="1" dirty="0">
                <a:solidFill>
                  <a:srgbClr val="FFFF00"/>
                </a:solidFill>
                <a:latin typeface="Rockwell" panose="02060603020205020403" pitchFamily="18" charset="0"/>
              </a:rPr>
              <a:t>Aim 1</a:t>
            </a:r>
            <a:r>
              <a:rPr lang="en-US" sz="2400" dirty="0">
                <a:latin typeface="Rockwell" panose="02060603020205020403" pitchFamily="18" charset="0"/>
              </a:rPr>
              <a:t>: To identify and analyze global shifts and megatrends that impact the tourism industry in South Africa</a:t>
            </a:r>
          </a:p>
        </p:txBody>
      </p:sp>
      <p:sp>
        <p:nvSpPr>
          <p:cNvPr id="2" name="Rectangle 1">
            <a:extLst>
              <a:ext uri="{FF2B5EF4-FFF2-40B4-BE49-F238E27FC236}">
                <a16:creationId xmlns:a16="http://schemas.microsoft.com/office/drawing/2014/main" id="{6D2F1C30-6DFC-4AD5-B562-183B319FD209}"/>
              </a:ext>
            </a:extLst>
          </p:cNvPr>
          <p:cNvSpPr/>
          <p:nvPr/>
        </p:nvSpPr>
        <p:spPr>
          <a:xfrm>
            <a:off x="2771800" y="2072031"/>
            <a:ext cx="3278462" cy="523220"/>
          </a:xfrm>
          <a:prstGeom prst="rect">
            <a:avLst/>
          </a:prstGeom>
        </p:spPr>
        <p:txBody>
          <a:bodyPr wrap="none">
            <a:spAutoFit/>
          </a:bodyPr>
          <a:lstStyle/>
          <a:p>
            <a:r>
              <a:rPr lang="en-US" sz="2800" b="1" dirty="0">
                <a:solidFill>
                  <a:srgbClr val="FFFF00"/>
                </a:solidFill>
                <a:latin typeface="Rockwell" pitchFamily="18" charset="0"/>
                <a:ea typeface="+mj-ea"/>
                <a:cs typeface="+mj-cs"/>
              </a:rPr>
              <a:t>Our methodology</a:t>
            </a:r>
            <a:endParaRPr lang="en-ZA" sz="2800" b="1" dirty="0">
              <a:solidFill>
                <a:srgbClr val="FFFF00"/>
              </a:solidFill>
              <a:latin typeface="Rockwell" pitchFamily="18" charset="0"/>
              <a:ea typeface="+mj-ea"/>
              <a:cs typeface="+mj-cs"/>
            </a:endParaRPr>
          </a:p>
        </p:txBody>
      </p:sp>
      <p:sp>
        <p:nvSpPr>
          <p:cNvPr id="3" name="Rectangle 2">
            <a:extLst>
              <a:ext uri="{FF2B5EF4-FFF2-40B4-BE49-F238E27FC236}">
                <a16:creationId xmlns:a16="http://schemas.microsoft.com/office/drawing/2014/main" id="{213749BC-2421-45AA-AA08-11C23DCDDD24}"/>
              </a:ext>
            </a:extLst>
          </p:cNvPr>
          <p:cNvSpPr/>
          <p:nvPr/>
        </p:nvSpPr>
        <p:spPr>
          <a:xfrm>
            <a:off x="2153072" y="2780928"/>
            <a:ext cx="4774704" cy="2677656"/>
          </a:xfrm>
          <a:prstGeom prst="rect">
            <a:avLst/>
          </a:prstGeom>
          <a:ln w="38100">
            <a:solidFill>
              <a:srgbClr val="FFFF00"/>
            </a:solidFill>
          </a:ln>
        </p:spPr>
        <p:txBody>
          <a:bodyPr wrap="square">
            <a:spAutoFit/>
          </a:bodyPr>
          <a:lstStyle/>
          <a:p>
            <a:pPr marL="342900" indent="-342900">
              <a:buFont typeface="Arial" panose="020B0604020202020204" pitchFamily="34" charset="0"/>
              <a:buChar char="•"/>
            </a:pPr>
            <a:r>
              <a:rPr lang="en-US" dirty="0">
                <a:solidFill>
                  <a:schemeClr val="bg1"/>
                </a:solidFill>
                <a:latin typeface="Rockwell" panose="02060603020205020403" pitchFamily="18" charset="0"/>
              </a:rPr>
              <a:t>Horizon scanning</a:t>
            </a:r>
          </a:p>
          <a:p>
            <a:pPr marL="342900" indent="-342900">
              <a:buFont typeface="Arial" panose="020B0604020202020204" pitchFamily="34" charset="0"/>
              <a:buChar char="•"/>
            </a:pPr>
            <a:r>
              <a:rPr lang="en-US" dirty="0">
                <a:solidFill>
                  <a:schemeClr val="bg1"/>
                </a:solidFill>
                <a:latin typeface="Rockwell" panose="02060603020205020403" pitchFamily="18" charset="0"/>
              </a:rPr>
              <a:t>Evidence-based data</a:t>
            </a:r>
          </a:p>
          <a:p>
            <a:pPr marL="342900" indent="-342900">
              <a:buFont typeface="Arial" panose="020B0604020202020204" pitchFamily="34" charset="0"/>
              <a:buChar char="•"/>
            </a:pPr>
            <a:r>
              <a:rPr lang="en-US" dirty="0">
                <a:solidFill>
                  <a:schemeClr val="bg1"/>
                </a:solidFill>
                <a:latin typeface="Rockwell" panose="02060603020205020403" pitchFamily="18" charset="0"/>
              </a:rPr>
              <a:t>Interviews with industry and Government experts</a:t>
            </a:r>
          </a:p>
          <a:p>
            <a:pPr marL="342900" indent="-342900">
              <a:buFont typeface="Arial" panose="020B0604020202020204" pitchFamily="34" charset="0"/>
              <a:buChar char="•"/>
            </a:pPr>
            <a:r>
              <a:rPr lang="en-US" dirty="0">
                <a:solidFill>
                  <a:schemeClr val="bg1"/>
                </a:solidFill>
                <a:latin typeface="Rockwell" panose="02060603020205020403" pitchFamily="18" charset="0"/>
              </a:rPr>
              <a:t>Identification of key uncertainties and assumptions</a:t>
            </a:r>
          </a:p>
          <a:p>
            <a:pPr marL="342900" indent="-342900">
              <a:buFont typeface="Arial" panose="020B0604020202020204" pitchFamily="34" charset="0"/>
              <a:buChar char="•"/>
            </a:pPr>
            <a:r>
              <a:rPr lang="en-US" dirty="0">
                <a:solidFill>
                  <a:schemeClr val="bg1"/>
                </a:solidFill>
                <a:latin typeface="Rockwell" panose="02060603020205020403" pitchFamily="18" charset="0"/>
              </a:rPr>
              <a:t>Workshop</a:t>
            </a:r>
            <a:r>
              <a:rPr lang="en-US" dirty="0"/>
              <a:t> </a:t>
            </a:r>
          </a:p>
        </p:txBody>
      </p:sp>
    </p:spTree>
    <p:extLst>
      <p:ext uri="{BB962C8B-B14F-4D97-AF65-F5344CB8AC3E}">
        <p14:creationId xmlns:p14="http://schemas.microsoft.com/office/powerpoint/2010/main" val="1823223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25701"/>
            <a:ext cx="6705600" cy="990600"/>
          </a:xfrm>
        </p:spPr>
        <p:txBody>
          <a:bodyPr/>
          <a:lstStyle/>
          <a:p>
            <a:pPr algn="ctr"/>
            <a:r>
              <a:rPr lang="en-ZA" sz="3200" dirty="0">
                <a:solidFill>
                  <a:srgbClr val="FFFF00"/>
                </a:solidFill>
                <a:latin typeface="Rockwell" pitchFamily="18" charset="0"/>
              </a:rPr>
              <a:t>Outcome</a:t>
            </a:r>
          </a:p>
        </p:txBody>
      </p:sp>
      <p:sp>
        <p:nvSpPr>
          <p:cNvPr id="6" name="Content Placeholder 5"/>
          <p:cNvSpPr>
            <a:spLocks noGrp="1"/>
          </p:cNvSpPr>
          <p:nvPr>
            <p:ph idx="1"/>
          </p:nvPr>
        </p:nvSpPr>
        <p:spPr>
          <a:xfrm>
            <a:off x="755576" y="1227813"/>
            <a:ext cx="8000096" cy="4145403"/>
          </a:xfrm>
          <a:ln w="38100">
            <a:solidFill>
              <a:srgbClr val="FFFF00"/>
            </a:solidFill>
          </a:ln>
        </p:spPr>
        <p:txBody>
          <a:bodyPr/>
          <a:lstStyle/>
          <a:p>
            <a:endParaRPr lang="en-ZA" sz="2000" b="1" kern="1200" dirty="0">
              <a:latin typeface="Rockwell" panose="02060603020205020403" pitchFamily="18" charset="0"/>
            </a:endParaRPr>
          </a:p>
          <a:p>
            <a:r>
              <a:rPr lang="en-ZA" sz="2400" kern="1200" dirty="0">
                <a:latin typeface="Rockwell" panose="02060603020205020403" pitchFamily="18" charset="0"/>
              </a:rPr>
              <a:t>Five mega-trends that impact SA’s tourism sector:</a:t>
            </a:r>
          </a:p>
          <a:p>
            <a:pPr lvl="1"/>
            <a:r>
              <a:rPr lang="en-ZA" sz="2400" kern="1200" dirty="0">
                <a:latin typeface="Rockwell" panose="02060603020205020403" pitchFamily="18" charset="0"/>
                <a:ea typeface="+mn-ea"/>
                <a:cs typeface="+mn-cs"/>
              </a:rPr>
              <a:t>Economic</a:t>
            </a:r>
          </a:p>
          <a:p>
            <a:pPr lvl="1"/>
            <a:r>
              <a:rPr lang="en-ZA" sz="2400" kern="1200" dirty="0">
                <a:latin typeface="Rockwell" panose="02060603020205020403" pitchFamily="18" charset="0"/>
                <a:ea typeface="+mn-ea"/>
                <a:cs typeface="+mn-cs"/>
              </a:rPr>
              <a:t>Political</a:t>
            </a:r>
          </a:p>
          <a:p>
            <a:pPr lvl="1"/>
            <a:r>
              <a:rPr lang="en-ZA" sz="2400" kern="1200" dirty="0">
                <a:latin typeface="Rockwell" panose="02060603020205020403" pitchFamily="18" charset="0"/>
                <a:ea typeface="+mn-ea"/>
                <a:cs typeface="+mn-cs"/>
              </a:rPr>
              <a:t>Social</a:t>
            </a:r>
          </a:p>
          <a:p>
            <a:pPr lvl="1"/>
            <a:r>
              <a:rPr lang="en-ZA" sz="2400" kern="1200" dirty="0">
                <a:latin typeface="Rockwell" panose="02060603020205020403" pitchFamily="18" charset="0"/>
                <a:ea typeface="+mn-ea"/>
                <a:cs typeface="+mn-cs"/>
              </a:rPr>
              <a:t>Technological</a:t>
            </a:r>
          </a:p>
          <a:p>
            <a:pPr lvl="1"/>
            <a:r>
              <a:rPr lang="en-ZA" sz="2400" kern="1200" dirty="0">
                <a:latin typeface="Rockwell" panose="02060603020205020403" pitchFamily="18" charset="0"/>
                <a:ea typeface="+mn-ea"/>
                <a:cs typeface="+mn-cs"/>
              </a:rPr>
              <a:t>Environmental</a:t>
            </a:r>
          </a:p>
          <a:p>
            <a:endParaRPr lang="en-ZA" sz="2400" kern="1200" dirty="0">
              <a:latin typeface="Rockwell" panose="02060603020205020403" pitchFamily="18" charset="0"/>
            </a:endParaRPr>
          </a:p>
          <a:p>
            <a:r>
              <a:rPr lang="en-ZA" sz="2400" kern="1200" dirty="0">
                <a:latin typeface="Rockwell" panose="02060603020205020403" pitchFamily="18" charset="0"/>
              </a:rPr>
              <a:t>Four scenarios for South Africa’s tourism future</a:t>
            </a:r>
          </a:p>
        </p:txBody>
      </p:sp>
      <p:sp>
        <p:nvSpPr>
          <p:cNvPr id="4" name="Slide Number Placeholder 3"/>
          <p:cNvSpPr>
            <a:spLocks noGrp="1"/>
          </p:cNvSpPr>
          <p:nvPr>
            <p:ph type="sldNum" sz="quarter" idx="10"/>
          </p:nvPr>
        </p:nvSpPr>
        <p:spPr/>
        <p:txBody>
          <a:bodyPr/>
          <a:lstStyle/>
          <a:p>
            <a:fld id="{A9A33B5C-8EEB-4DD4-A730-D118B075488E}" type="slidenum">
              <a:rPr lang="en-GB" altLang="en-US" smtClean="0"/>
              <a:pPr/>
              <a:t>3</a:t>
            </a:fld>
            <a:endParaRPr lang="en-GB" altLang="en-US"/>
          </a:p>
        </p:txBody>
      </p:sp>
      <mc:AlternateContent xmlns:mc="http://schemas.openxmlformats.org/markup-compatibility/2006" xmlns:p14="http://schemas.microsoft.com/office/powerpoint/2010/main">
        <mc:Choice Requires="p14">
          <p:contentPart p14:bwMode="auto" r:id="rId2">
            <p14:nvContentPartPr>
              <p14:cNvPr id="17" name="Ink 16">
                <a:extLst>
                  <a:ext uri="{FF2B5EF4-FFF2-40B4-BE49-F238E27FC236}">
                    <a16:creationId xmlns:a16="http://schemas.microsoft.com/office/drawing/2014/main" id="{5CE7776E-DF39-4A4C-A13A-2C34D68ACBEA}"/>
                  </a:ext>
                </a:extLst>
              </p14:cNvPr>
              <p14:cNvContentPartPr/>
              <p14:nvPr/>
            </p14:nvContentPartPr>
            <p14:xfrm>
              <a:off x="10049504" y="2071487"/>
              <a:ext cx="360" cy="360"/>
            </p14:xfrm>
          </p:contentPart>
        </mc:Choice>
        <mc:Fallback xmlns="">
          <p:pic>
            <p:nvPicPr>
              <p:cNvPr id="17" name="Ink 16">
                <a:extLst>
                  <a:ext uri="{FF2B5EF4-FFF2-40B4-BE49-F238E27FC236}">
                    <a16:creationId xmlns:a16="http://schemas.microsoft.com/office/drawing/2014/main" id="{5CE7776E-DF39-4A4C-A13A-2C34D68ACBEA}"/>
                  </a:ext>
                </a:extLst>
              </p:cNvPr>
              <p:cNvPicPr/>
              <p:nvPr/>
            </p:nvPicPr>
            <p:blipFill>
              <a:blip r:embed="rId3"/>
              <a:stretch>
                <a:fillRect/>
              </a:stretch>
            </p:blipFill>
            <p:spPr>
              <a:xfrm>
                <a:off x="10040504" y="2062487"/>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8" name="Ink 17">
                <a:extLst>
                  <a:ext uri="{FF2B5EF4-FFF2-40B4-BE49-F238E27FC236}">
                    <a16:creationId xmlns:a16="http://schemas.microsoft.com/office/drawing/2014/main" id="{1BF99BA9-9059-42B7-A415-F77163B0ED84}"/>
                  </a:ext>
                </a:extLst>
              </p14:cNvPr>
              <p14:cNvContentPartPr/>
              <p14:nvPr/>
            </p14:nvContentPartPr>
            <p14:xfrm>
              <a:off x="5901224" y="2450927"/>
              <a:ext cx="360" cy="360"/>
            </p14:xfrm>
          </p:contentPart>
        </mc:Choice>
        <mc:Fallback xmlns="">
          <p:pic>
            <p:nvPicPr>
              <p:cNvPr id="18" name="Ink 17">
                <a:extLst>
                  <a:ext uri="{FF2B5EF4-FFF2-40B4-BE49-F238E27FC236}">
                    <a16:creationId xmlns:a16="http://schemas.microsoft.com/office/drawing/2014/main" id="{1BF99BA9-9059-42B7-A415-F77163B0ED84}"/>
                  </a:ext>
                </a:extLst>
              </p:cNvPr>
              <p:cNvPicPr/>
              <p:nvPr/>
            </p:nvPicPr>
            <p:blipFill>
              <a:blip r:embed="rId3"/>
              <a:stretch>
                <a:fillRect/>
              </a:stretch>
            </p:blipFill>
            <p:spPr>
              <a:xfrm>
                <a:off x="5892224" y="2442287"/>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9" name="Ink 18">
                <a:extLst>
                  <a:ext uri="{FF2B5EF4-FFF2-40B4-BE49-F238E27FC236}">
                    <a16:creationId xmlns:a16="http://schemas.microsoft.com/office/drawing/2014/main" id="{0F60C257-EB29-4E36-9FE6-CD677D5E8C48}"/>
                  </a:ext>
                </a:extLst>
              </p14:cNvPr>
              <p14:cNvContentPartPr/>
              <p14:nvPr/>
            </p14:nvContentPartPr>
            <p14:xfrm>
              <a:off x="3944264" y="1832807"/>
              <a:ext cx="360" cy="360"/>
            </p14:xfrm>
          </p:contentPart>
        </mc:Choice>
        <mc:Fallback xmlns="">
          <p:pic>
            <p:nvPicPr>
              <p:cNvPr id="19" name="Ink 18">
                <a:extLst>
                  <a:ext uri="{FF2B5EF4-FFF2-40B4-BE49-F238E27FC236}">
                    <a16:creationId xmlns:a16="http://schemas.microsoft.com/office/drawing/2014/main" id="{0F60C257-EB29-4E36-9FE6-CD677D5E8C48}"/>
                  </a:ext>
                </a:extLst>
              </p:cNvPr>
              <p:cNvPicPr/>
              <p:nvPr/>
            </p:nvPicPr>
            <p:blipFill>
              <a:blip r:embed="rId3"/>
              <a:stretch>
                <a:fillRect/>
              </a:stretch>
            </p:blipFill>
            <p:spPr>
              <a:xfrm>
                <a:off x="3935264" y="1824167"/>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0" name="Ink 19">
                <a:extLst>
                  <a:ext uri="{FF2B5EF4-FFF2-40B4-BE49-F238E27FC236}">
                    <a16:creationId xmlns:a16="http://schemas.microsoft.com/office/drawing/2014/main" id="{9D5AC153-9A37-469A-A277-1FA79A882793}"/>
                  </a:ext>
                </a:extLst>
              </p14:cNvPr>
              <p14:cNvContentPartPr/>
              <p14:nvPr/>
            </p14:nvContentPartPr>
            <p14:xfrm>
              <a:off x="-424336" y="3723167"/>
              <a:ext cx="360" cy="360"/>
            </p14:xfrm>
          </p:contentPart>
        </mc:Choice>
        <mc:Fallback xmlns="">
          <p:pic>
            <p:nvPicPr>
              <p:cNvPr id="20" name="Ink 19">
                <a:extLst>
                  <a:ext uri="{FF2B5EF4-FFF2-40B4-BE49-F238E27FC236}">
                    <a16:creationId xmlns:a16="http://schemas.microsoft.com/office/drawing/2014/main" id="{9D5AC153-9A37-469A-A277-1FA79A882793}"/>
                  </a:ext>
                </a:extLst>
              </p:cNvPr>
              <p:cNvPicPr/>
              <p:nvPr/>
            </p:nvPicPr>
            <p:blipFill>
              <a:blip r:embed="rId3"/>
              <a:stretch>
                <a:fillRect/>
              </a:stretch>
            </p:blipFill>
            <p:spPr>
              <a:xfrm>
                <a:off x="-433336" y="3714527"/>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4" name="Ink 23">
                <a:extLst>
                  <a:ext uri="{FF2B5EF4-FFF2-40B4-BE49-F238E27FC236}">
                    <a16:creationId xmlns:a16="http://schemas.microsoft.com/office/drawing/2014/main" id="{4B2A1038-2B2F-4ADB-AC71-1651D9876F80}"/>
                  </a:ext>
                </a:extLst>
              </p14:cNvPr>
              <p14:cNvContentPartPr/>
              <p14:nvPr/>
            </p14:nvContentPartPr>
            <p14:xfrm>
              <a:off x="-1880536" y="1588007"/>
              <a:ext cx="64800" cy="35280"/>
            </p14:xfrm>
          </p:contentPart>
        </mc:Choice>
        <mc:Fallback xmlns="">
          <p:pic>
            <p:nvPicPr>
              <p:cNvPr id="24" name="Ink 23">
                <a:extLst>
                  <a:ext uri="{FF2B5EF4-FFF2-40B4-BE49-F238E27FC236}">
                    <a16:creationId xmlns:a16="http://schemas.microsoft.com/office/drawing/2014/main" id="{4B2A1038-2B2F-4ADB-AC71-1651D9876F80}"/>
                  </a:ext>
                </a:extLst>
              </p:cNvPr>
              <p:cNvPicPr/>
              <p:nvPr/>
            </p:nvPicPr>
            <p:blipFill>
              <a:blip r:embed="rId8"/>
              <a:stretch>
                <a:fillRect/>
              </a:stretch>
            </p:blipFill>
            <p:spPr>
              <a:xfrm>
                <a:off x="-1889176" y="1579007"/>
                <a:ext cx="82440" cy="5292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26" name="Ink 25">
                <a:extLst>
                  <a:ext uri="{FF2B5EF4-FFF2-40B4-BE49-F238E27FC236}">
                    <a16:creationId xmlns:a16="http://schemas.microsoft.com/office/drawing/2014/main" id="{692FB599-BFA3-481A-9A53-B32F934EC337}"/>
                  </a:ext>
                </a:extLst>
              </p14:cNvPr>
              <p14:cNvContentPartPr/>
              <p14:nvPr/>
            </p14:nvContentPartPr>
            <p14:xfrm>
              <a:off x="-1859296" y="51887"/>
              <a:ext cx="11960280" cy="1470600"/>
            </p14:xfrm>
          </p:contentPart>
        </mc:Choice>
        <mc:Fallback xmlns="">
          <p:pic>
            <p:nvPicPr>
              <p:cNvPr id="26" name="Ink 25">
                <a:extLst>
                  <a:ext uri="{FF2B5EF4-FFF2-40B4-BE49-F238E27FC236}">
                    <a16:creationId xmlns:a16="http://schemas.microsoft.com/office/drawing/2014/main" id="{692FB599-BFA3-481A-9A53-B32F934EC337}"/>
                  </a:ext>
                </a:extLst>
              </p:cNvPr>
              <p:cNvPicPr/>
              <p:nvPr/>
            </p:nvPicPr>
            <p:blipFill>
              <a:blip r:embed="rId10"/>
              <a:stretch>
                <a:fillRect/>
              </a:stretch>
            </p:blipFill>
            <p:spPr>
              <a:xfrm>
                <a:off x="-1867936" y="42887"/>
                <a:ext cx="11977921" cy="1488240"/>
              </a:xfrm>
              <a:prstGeom prst="rect">
                <a:avLst/>
              </a:prstGeom>
            </p:spPr>
          </p:pic>
        </mc:Fallback>
      </mc:AlternateContent>
    </p:spTree>
    <p:extLst>
      <p:ext uri="{BB962C8B-B14F-4D97-AF65-F5344CB8AC3E}">
        <p14:creationId xmlns:p14="http://schemas.microsoft.com/office/powerpoint/2010/main" val="1080228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1C55650-A4EE-49BB-AED2-E1D24AC03AF2}"/>
              </a:ext>
            </a:extLst>
          </p:cNvPr>
          <p:cNvSpPr>
            <a:spLocks noGrp="1"/>
          </p:cNvSpPr>
          <p:nvPr>
            <p:ph type="sldNum" sz="quarter" idx="10"/>
          </p:nvPr>
        </p:nvSpPr>
        <p:spPr/>
        <p:txBody>
          <a:bodyPr/>
          <a:lstStyle/>
          <a:p>
            <a:fld id="{A9A33B5C-8EEB-4DD4-A730-D118B075488E}" type="slidenum">
              <a:rPr lang="en-GB" altLang="en-US" smtClean="0"/>
              <a:pPr/>
              <a:t>4</a:t>
            </a:fld>
            <a:endParaRPr lang="en-GB" altLang="en-US"/>
          </a:p>
        </p:txBody>
      </p:sp>
      <p:pic>
        <p:nvPicPr>
          <p:cNvPr id="5" name="Picture 4">
            <a:extLst>
              <a:ext uri="{FF2B5EF4-FFF2-40B4-BE49-F238E27FC236}">
                <a16:creationId xmlns:a16="http://schemas.microsoft.com/office/drawing/2014/main" id="{3D7B52A6-DE37-4F41-B0D5-1CCD07760E1A}"/>
              </a:ext>
            </a:extLst>
          </p:cNvPr>
          <p:cNvPicPr>
            <a:picLocks noChangeAspect="1"/>
          </p:cNvPicPr>
          <p:nvPr/>
        </p:nvPicPr>
        <p:blipFill>
          <a:blip r:embed="rId2"/>
          <a:stretch>
            <a:fillRect/>
          </a:stretch>
        </p:blipFill>
        <p:spPr>
          <a:xfrm>
            <a:off x="1475656" y="332656"/>
            <a:ext cx="6372708" cy="5289316"/>
          </a:xfrm>
          <a:prstGeom prst="rect">
            <a:avLst/>
          </a:prstGeom>
        </p:spPr>
      </p:pic>
      <p:pic>
        <p:nvPicPr>
          <p:cNvPr id="6" name="Picture 5">
            <a:extLst>
              <a:ext uri="{FF2B5EF4-FFF2-40B4-BE49-F238E27FC236}">
                <a16:creationId xmlns:a16="http://schemas.microsoft.com/office/drawing/2014/main" id="{EEDAF0E1-C982-4D39-B545-CE2B7352DE34}"/>
              </a:ext>
            </a:extLst>
          </p:cNvPr>
          <p:cNvPicPr>
            <a:picLocks noChangeAspect="1"/>
          </p:cNvPicPr>
          <p:nvPr/>
        </p:nvPicPr>
        <p:blipFill>
          <a:blip r:embed="rId3"/>
          <a:stretch>
            <a:fillRect/>
          </a:stretch>
        </p:blipFill>
        <p:spPr>
          <a:xfrm>
            <a:off x="5111887" y="3429000"/>
            <a:ext cx="1505843" cy="993734"/>
          </a:xfrm>
          <a:prstGeom prst="rect">
            <a:avLst/>
          </a:prstGeom>
        </p:spPr>
      </p:pic>
      <p:pic>
        <p:nvPicPr>
          <p:cNvPr id="7" name="Picture 6">
            <a:extLst>
              <a:ext uri="{FF2B5EF4-FFF2-40B4-BE49-F238E27FC236}">
                <a16:creationId xmlns:a16="http://schemas.microsoft.com/office/drawing/2014/main" id="{FF257C41-170F-4822-9C91-4E8804991BDB}"/>
              </a:ext>
            </a:extLst>
          </p:cNvPr>
          <p:cNvPicPr>
            <a:picLocks noChangeAspect="1"/>
          </p:cNvPicPr>
          <p:nvPr/>
        </p:nvPicPr>
        <p:blipFill>
          <a:blip r:embed="rId4"/>
          <a:stretch>
            <a:fillRect/>
          </a:stretch>
        </p:blipFill>
        <p:spPr>
          <a:xfrm>
            <a:off x="4932040" y="1256509"/>
            <a:ext cx="1865538" cy="1176630"/>
          </a:xfrm>
          <a:prstGeom prst="rect">
            <a:avLst/>
          </a:prstGeom>
        </p:spPr>
      </p:pic>
      <p:pic>
        <p:nvPicPr>
          <p:cNvPr id="8" name="Picture 7">
            <a:extLst>
              <a:ext uri="{FF2B5EF4-FFF2-40B4-BE49-F238E27FC236}">
                <a16:creationId xmlns:a16="http://schemas.microsoft.com/office/drawing/2014/main" id="{016ADE9A-FEE7-4F92-BF83-278716AC315F}"/>
              </a:ext>
            </a:extLst>
          </p:cNvPr>
          <p:cNvPicPr>
            <a:picLocks noChangeAspect="1"/>
          </p:cNvPicPr>
          <p:nvPr/>
        </p:nvPicPr>
        <p:blipFill>
          <a:blip r:embed="rId5"/>
          <a:stretch>
            <a:fillRect/>
          </a:stretch>
        </p:blipFill>
        <p:spPr>
          <a:xfrm>
            <a:off x="3011175" y="3422903"/>
            <a:ext cx="1524132" cy="999831"/>
          </a:xfrm>
          <a:prstGeom prst="rect">
            <a:avLst/>
          </a:prstGeom>
        </p:spPr>
      </p:pic>
      <p:pic>
        <p:nvPicPr>
          <p:cNvPr id="9" name="Picture 8">
            <a:extLst>
              <a:ext uri="{FF2B5EF4-FFF2-40B4-BE49-F238E27FC236}">
                <a16:creationId xmlns:a16="http://schemas.microsoft.com/office/drawing/2014/main" id="{99B85682-F4C8-4A98-A711-6B681011F0FD}"/>
              </a:ext>
            </a:extLst>
          </p:cNvPr>
          <p:cNvPicPr>
            <a:picLocks noChangeAspect="1"/>
          </p:cNvPicPr>
          <p:nvPr/>
        </p:nvPicPr>
        <p:blipFill>
          <a:blip r:embed="rId6"/>
          <a:stretch>
            <a:fillRect/>
          </a:stretch>
        </p:blipFill>
        <p:spPr>
          <a:xfrm>
            <a:off x="3131840" y="1412776"/>
            <a:ext cx="1639966" cy="1066892"/>
          </a:xfrm>
          <a:prstGeom prst="rect">
            <a:avLst/>
          </a:prstGeom>
        </p:spPr>
      </p:pic>
    </p:spTree>
    <p:extLst>
      <p:ext uri="{BB962C8B-B14F-4D97-AF65-F5344CB8AC3E}">
        <p14:creationId xmlns:p14="http://schemas.microsoft.com/office/powerpoint/2010/main" val="367097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DAB54B-981F-4ADE-8A24-90E0BAA80CFF}"/>
              </a:ext>
            </a:extLst>
          </p:cNvPr>
          <p:cNvSpPr>
            <a:spLocks noGrp="1"/>
          </p:cNvSpPr>
          <p:nvPr>
            <p:ph idx="1"/>
          </p:nvPr>
        </p:nvSpPr>
        <p:spPr>
          <a:xfrm>
            <a:off x="1115616" y="2708920"/>
            <a:ext cx="7272808" cy="3096344"/>
          </a:xfrm>
          <a:ln w="38100">
            <a:solidFill>
              <a:srgbClr val="FFFF00"/>
            </a:solidFill>
          </a:ln>
        </p:spPr>
        <p:txBody>
          <a:bodyPr/>
          <a:lstStyle/>
          <a:p>
            <a:r>
              <a:rPr lang="en-US" sz="2200" kern="1200" dirty="0">
                <a:latin typeface="Rockwell" panose="02060603020205020403" pitchFamily="18" charset="0"/>
              </a:rPr>
              <a:t>Practices in other countries</a:t>
            </a:r>
          </a:p>
          <a:p>
            <a:pPr lvl="1"/>
            <a:r>
              <a:rPr lang="en-US" sz="2200" kern="1200" dirty="0">
                <a:latin typeface="Rockwell" panose="02060603020205020403" pitchFamily="18" charset="0"/>
                <a:ea typeface="+mn-ea"/>
                <a:cs typeface="+mn-cs"/>
              </a:rPr>
              <a:t>UK, Scotland, Australia, Qatar, Finland</a:t>
            </a:r>
          </a:p>
          <a:p>
            <a:r>
              <a:rPr lang="en-US" sz="2200" kern="1200" dirty="0">
                <a:latin typeface="Rockwell" panose="02060603020205020403" pitchFamily="18" charset="0"/>
              </a:rPr>
              <a:t>Literature on models and best practices</a:t>
            </a:r>
          </a:p>
          <a:p>
            <a:r>
              <a:rPr lang="en-US" sz="2200" kern="1200" dirty="0">
                <a:latin typeface="Rockwell" panose="02060603020205020403" pitchFamily="18" charset="0"/>
              </a:rPr>
              <a:t>Interviews industry and Government tourism experts, locally and abroad</a:t>
            </a:r>
          </a:p>
          <a:p>
            <a:r>
              <a:rPr lang="en-US" sz="2200" kern="1200" dirty="0">
                <a:latin typeface="Rockwell" panose="02060603020205020403" pitchFamily="18" charset="0"/>
              </a:rPr>
              <a:t>First draft theoretical model</a:t>
            </a:r>
          </a:p>
          <a:p>
            <a:r>
              <a:rPr lang="en-US" sz="2200" kern="1200" dirty="0">
                <a:latin typeface="Rockwell" panose="02060603020205020403" pitchFamily="18" charset="0"/>
              </a:rPr>
              <a:t>Workshops to refine and test the Model</a:t>
            </a:r>
          </a:p>
        </p:txBody>
      </p:sp>
      <p:sp>
        <p:nvSpPr>
          <p:cNvPr id="4" name="Slide Number Placeholder 3">
            <a:extLst>
              <a:ext uri="{FF2B5EF4-FFF2-40B4-BE49-F238E27FC236}">
                <a16:creationId xmlns:a16="http://schemas.microsoft.com/office/drawing/2014/main" id="{2E517264-BC0A-4B76-9EAB-1E8DF899E11E}"/>
              </a:ext>
            </a:extLst>
          </p:cNvPr>
          <p:cNvSpPr>
            <a:spLocks noGrp="1"/>
          </p:cNvSpPr>
          <p:nvPr>
            <p:ph type="sldNum" sz="quarter" idx="10"/>
          </p:nvPr>
        </p:nvSpPr>
        <p:spPr/>
        <p:txBody>
          <a:bodyPr/>
          <a:lstStyle/>
          <a:p>
            <a:fld id="{A9A33B5C-8EEB-4DD4-A730-D118B075488E}" type="slidenum">
              <a:rPr lang="en-GB" altLang="en-US" smtClean="0"/>
              <a:pPr/>
              <a:t>5</a:t>
            </a:fld>
            <a:endParaRPr lang="en-GB" altLang="en-US"/>
          </a:p>
        </p:txBody>
      </p:sp>
      <p:sp>
        <p:nvSpPr>
          <p:cNvPr id="5" name="Rectangle 2">
            <a:extLst>
              <a:ext uri="{FF2B5EF4-FFF2-40B4-BE49-F238E27FC236}">
                <a16:creationId xmlns:a16="http://schemas.microsoft.com/office/drawing/2014/main" id="{618C48E8-A147-47BD-9EDE-8D0C9B7C78A7}"/>
              </a:ext>
            </a:extLst>
          </p:cNvPr>
          <p:cNvSpPr>
            <a:spLocks noChangeArrowheads="1"/>
          </p:cNvSpPr>
          <p:nvPr/>
        </p:nvSpPr>
        <p:spPr bwMode="auto">
          <a:xfrm>
            <a:off x="404107" y="188640"/>
            <a:ext cx="8425308" cy="1569660"/>
          </a:xfrm>
          <a:prstGeom prst="rect">
            <a:avLst/>
          </a:prstGeom>
          <a:noFill/>
          <a:ln w="3810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1600">
                <a:solidFill>
                  <a:schemeClr val="bg1"/>
                </a:solidFill>
                <a:latin typeface="Arial" pitchFamily="34" charset="0"/>
              </a:defRPr>
            </a:lvl1pPr>
            <a:lvl2pPr marL="742950" indent="-285750">
              <a:spcBef>
                <a:spcPct val="20000"/>
              </a:spcBef>
              <a:buChar char="–"/>
              <a:defRPr sz="1600">
                <a:solidFill>
                  <a:schemeClr val="bg1"/>
                </a:solidFill>
                <a:latin typeface="Arial" pitchFamily="34" charset="0"/>
              </a:defRPr>
            </a:lvl2pPr>
            <a:lvl3pPr marL="1143000" indent="-228600">
              <a:spcBef>
                <a:spcPct val="20000"/>
              </a:spcBef>
              <a:buChar char="•"/>
              <a:defRPr sz="1600">
                <a:solidFill>
                  <a:schemeClr val="bg1"/>
                </a:solidFill>
                <a:latin typeface="Arial" pitchFamily="34" charset="0"/>
              </a:defRPr>
            </a:lvl3pPr>
            <a:lvl4pPr marL="1600200" indent="-228600">
              <a:spcBef>
                <a:spcPct val="20000"/>
              </a:spcBef>
              <a:buChar char="–"/>
              <a:defRPr sz="1600">
                <a:solidFill>
                  <a:schemeClr val="bg1"/>
                </a:solidFill>
                <a:latin typeface="Arial" pitchFamily="34" charset="0"/>
              </a:defRPr>
            </a:lvl4pPr>
            <a:lvl5pPr marL="2057400" indent="-228600">
              <a:spcBef>
                <a:spcPct val="20000"/>
              </a:spcBef>
              <a:buChar char="»"/>
              <a:defRPr sz="1600">
                <a:solidFill>
                  <a:schemeClr val="bg1"/>
                </a:solidFill>
                <a:latin typeface="Arial" pitchFamily="34" charset="0"/>
              </a:defRPr>
            </a:lvl5pPr>
            <a:lvl6pPr marL="2514600" indent="-228600" eaLnBrk="0" fontAlgn="base" hangingPunct="0">
              <a:spcBef>
                <a:spcPct val="20000"/>
              </a:spcBef>
              <a:spcAft>
                <a:spcPct val="0"/>
              </a:spcAft>
              <a:buChar char="»"/>
              <a:defRPr sz="1600">
                <a:solidFill>
                  <a:schemeClr val="bg1"/>
                </a:solidFill>
                <a:latin typeface="Arial" pitchFamily="34" charset="0"/>
              </a:defRPr>
            </a:lvl6pPr>
            <a:lvl7pPr marL="2971800" indent="-228600" eaLnBrk="0" fontAlgn="base" hangingPunct="0">
              <a:spcBef>
                <a:spcPct val="20000"/>
              </a:spcBef>
              <a:spcAft>
                <a:spcPct val="0"/>
              </a:spcAft>
              <a:buChar char="»"/>
              <a:defRPr sz="1600">
                <a:solidFill>
                  <a:schemeClr val="bg1"/>
                </a:solidFill>
                <a:latin typeface="Arial" pitchFamily="34" charset="0"/>
              </a:defRPr>
            </a:lvl7pPr>
            <a:lvl8pPr marL="3429000" indent="-228600" eaLnBrk="0" fontAlgn="base" hangingPunct="0">
              <a:spcBef>
                <a:spcPct val="20000"/>
              </a:spcBef>
              <a:spcAft>
                <a:spcPct val="0"/>
              </a:spcAft>
              <a:buChar char="»"/>
              <a:defRPr sz="1600">
                <a:solidFill>
                  <a:schemeClr val="bg1"/>
                </a:solidFill>
                <a:latin typeface="Arial" pitchFamily="34" charset="0"/>
              </a:defRPr>
            </a:lvl8pPr>
            <a:lvl9pPr marL="3886200" indent="-228600" eaLnBrk="0" fontAlgn="base" hangingPunct="0">
              <a:spcBef>
                <a:spcPct val="20000"/>
              </a:spcBef>
              <a:spcAft>
                <a:spcPct val="0"/>
              </a:spcAft>
              <a:buChar char="»"/>
              <a:defRPr sz="1600">
                <a:solidFill>
                  <a:schemeClr val="bg1"/>
                </a:solidFill>
                <a:latin typeface="Arial" pitchFamily="34" charset="0"/>
              </a:defRPr>
            </a:lvl9pPr>
          </a:lstStyle>
          <a:p>
            <a:pPr algn="ctr">
              <a:buNone/>
            </a:pPr>
            <a:r>
              <a:rPr lang="en-US" sz="2400" b="1" dirty="0">
                <a:solidFill>
                  <a:srgbClr val="FFFF00"/>
                </a:solidFill>
                <a:latin typeface="Rockwell" panose="02060603020205020403" pitchFamily="18" charset="0"/>
              </a:rPr>
              <a:t>Aim 2</a:t>
            </a:r>
            <a:r>
              <a:rPr lang="en-US" sz="2400" dirty="0">
                <a:latin typeface="Rockwell" panose="02060603020205020403" pitchFamily="18" charset="0"/>
              </a:rPr>
              <a:t>: To develop a framework that will enable the sector to proactively respond to the challenges of the impacts of mega-trends and </a:t>
            </a:r>
            <a:r>
              <a:rPr lang="en-US" sz="2400" dirty="0" err="1">
                <a:latin typeface="Rockwell" panose="02060603020205020403" pitchFamily="18" charset="0"/>
              </a:rPr>
              <a:t>capitalise</a:t>
            </a:r>
            <a:r>
              <a:rPr lang="en-US" sz="2400" dirty="0">
                <a:latin typeface="Rockwell" panose="02060603020205020403" pitchFamily="18" charset="0"/>
              </a:rPr>
              <a:t> on opportunities for future development of sustainable tourism over time.  </a:t>
            </a:r>
          </a:p>
        </p:txBody>
      </p:sp>
      <p:sp>
        <p:nvSpPr>
          <p:cNvPr id="6" name="Rectangle 5">
            <a:extLst>
              <a:ext uri="{FF2B5EF4-FFF2-40B4-BE49-F238E27FC236}">
                <a16:creationId xmlns:a16="http://schemas.microsoft.com/office/drawing/2014/main" id="{C86F2786-76F1-4852-8767-5F4BC167841A}"/>
              </a:ext>
            </a:extLst>
          </p:cNvPr>
          <p:cNvSpPr/>
          <p:nvPr/>
        </p:nvSpPr>
        <p:spPr>
          <a:xfrm>
            <a:off x="2843808" y="1930769"/>
            <a:ext cx="3278462" cy="523220"/>
          </a:xfrm>
          <a:prstGeom prst="rect">
            <a:avLst/>
          </a:prstGeom>
        </p:spPr>
        <p:txBody>
          <a:bodyPr wrap="none">
            <a:spAutoFit/>
          </a:bodyPr>
          <a:lstStyle/>
          <a:p>
            <a:r>
              <a:rPr lang="en-US" sz="2800" b="1" dirty="0">
                <a:solidFill>
                  <a:srgbClr val="FFFF00"/>
                </a:solidFill>
                <a:latin typeface="Rockwell" pitchFamily="18" charset="0"/>
                <a:ea typeface="+mj-ea"/>
                <a:cs typeface="+mj-cs"/>
              </a:rPr>
              <a:t>Our methodology</a:t>
            </a:r>
            <a:endParaRPr lang="en-ZA" sz="2800" b="1" dirty="0">
              <a:solidFill>
                <a:srgbClr val="FFFF00"/>
              </a:solidFill>
              <a:latin typeface="Rockwell" pitchFamily="18" charset="0"/>
              <a:ea typeface="+mj-ea"/>
              <a:cs typeface="+mj-cs"/>
            </a:endParaRPr>
          </a:p>
        </p:txBody>
      </p:sp>
    </p:spTree>
    <p:extLst>
      <p:ext uri="{BB962C8B-B14F-4D97-AF65-F5344CB8AC3E}">
        <p14:creationId xmlns:p14="http://schemas.microsoft.com/office/powerpoint/2010/main" val="1677881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99392"/>
            <a:ext cx="6705600" cy="990600"/>
          </a:xfrm>
        </p:spPr>
        <p:txBody>
          <a:bodyPr/>
          <a:lstStyle/>
          <a:p>
            <a:pPr algn="ctr"/>
            <a:r>
              <a:rPr lang="en-ZA" sz="2800" dirty="0">
                <a:solidFill>
                  <a:srgbClr val="FFFF00"/>
                </a:solidFill>
                <a:latin typeface="Rockwell" pitchFamily="18" charset="0"/>
              </a:rPr>
              <a:t>Outcome</a:t>
            </a:r>
          </a:p>
        </p:txBody>
      </p:sp>
      <p:sp>
        <p:nvSpPr>
          <p:cNvPr id="6" name="Content Placeholder 5"/>
          <p:cNvSpPr>
            <a:spLocks noGrp="1"/>
          </p:cNvSpPr>
          <p:nvPr>
            <p:ph idx="1"/>
          </p:nvPr>
        </p:nvSpPr>
        <p:spPr>
          <a:xfrm>
            <a:off x="359532" y="764704"/>
            <a:ext cx="8424936" cy="4392488"/>
          </a:xfrm>
          <a:ln w="38100">
            <a:solidFill>
              <a:srgbClr val="FFFF00"/>
            </a:solidFill>
          </a:ln>
        </p:spPr>
        <p:txBody>
          <a:bodyPr/>
          <a:lstStyle/>
          <a:p>
            <a:pPr marL="0" lvl="0" indent="0">
              <a:spcBef>
                <a:spcPts val="0"/>
              </a:spcBef>
              <a:buNone/>
            </a:pPr>
            <a:r>
              <a:rPr lang="en-ZA" sz="2400" dirty="0">
                <a:latin typeface="Rockwell" panose="02060603020205020403" pitchFamily="18" charset="0"/>
              </a:rPr>
              <a:t>Framework/Model:</a:t>
            </a:r>
          </a:p>
          <a:p>
            <a:pPr marL="0" lvl="0" indent="0">
              <a:spcBef>
                <a:spcPts val="0"/>
              </a:spcBef>
              <a:buNone/>
            </a:pPr>
            <a:endParaRPr lang="en-ZA" sz="2400" dirty="0">
              <a:latin typeface="Rockwell" panose="02060603020205020403" pitchFamily="18" charset="0"/>
            </a:endParaRPr>
          </a:p>
          <a:p>
            <a:pPr lvl="1">
              <a:spcBef>
                <a:spcPts val="0"/>
              </a:spcBef>
            </a:pPr>
            <a:r>
              <a:rPr lang="en-ZA" sz="2400" dirty="0">
                <a:latin typeface="Rockwell" panose="02060603020205020403" pitchFamily="18" charset="0"/>
              </a:rPr>
              <a:t>Demonstrating a continuous, dynamic and iterative p</a:t>
            </a:r>
            <a:r>
              <a:rPr lang="en-US" sz="2400" dirty="0" err="1">
                <a:latin typeface="Rockwell" panose="02060603020205020403" pitchFamily="18" charset="0"/>
              </a:rPr>
              <a:t>rocess</a:t>
            </a:r>
            <a:endParaRPr lang="en-US" sz="2400" dirty="0">
              <a:latin typeface="Rockwell" panose="02060603020205020403" pitchFamily="18" charset="0"/>
            </a:endParaRPr>
          </a:p>
          <a:p>
            <a:pPr lvl="1"/>
            <a:r>
              <a:rPr lang="en-US" sz="2400" dirty="0">
                <a:latin typeface="Rockwell" panose="02060603020205020403" pitchFamily="18" charset="0"/>
              </a:rPr>
              <a:t>Structure d</a:t>
            </a:r>
            <a:r>
              <a:rPr lang="en-ZA" sz="2400" dirty="0">
                <a:latin typeface="Rockwell" panose="02060603020205020403" pitchFamily="18" charset="0"/>
              </a:rPr>
              <a:t>riven at the highest level </a:t>
            </a:r>
          </a:p>
          <a:p>
            <a:pPr lvl="1"/>
            <a:r>
              <a:rPr lang="en-ZA" sz="2400" dirty="0">
                <a:latin typeface="Rockwell" panose="02060603020205020403" pitchFamily="18" charset="0"/>
              </a:rPr>
              <a:t>Reflecting multi-stakeholder collaboration as central to the process</a:t>
            </a:r>
          </a:p>
          <a:p>
            <a:pPr lvl="1"/>
            <a:r>
              <a:rPr lang="en-ZA" sz="2400" dirty="0">
                <a:latin typeface="Rockwell" panose="02060603020205020403" pitchFamily="18" charset="0"/>
              </a:rPr>
              <a:t>Made up of several interacting components</a:t>
            </a:r>
          </a:p>
          <a:p>
            <a:pPr lvl="1"/>
            <a:r>
              <a:rPr lang="en-ZA" sz="2400" dirty="0">
                <a:latin typeface="Rockwell" panose="02060603020205020403" pitchFamily="18" charset="0"/>
              </a:rPr>
              <a:t>Influenced at every stage by external signals</a:t>
            </a:r>
          </a:p>
          <a:p>
            <a:pPr lvl="1"/>
            <a:r>
              <a:rPr lang="en-US" sz="2400" dirty="0">
                <a:latin typeface="Rockwell" panose="02060603020205020403" pitchFamily="18" charset="0"/>
              </a:rPr>
              <a:t>Highlights continuous open communication</a:t>
            </a:r>
            <a:endParaRPr lang="en-ZA" sz="2400" dirty="0">
              <a:latin typeface="Rockwell" panose="02060603020205020403" pitchFamily="18" charset="0"/>
            </a:endParaRPr>
          </a:p>
          <a:p>
            <a:pPr lvl="1"/>
            <a:endParaRPr lang="en-ZA" sz="2400" dirty="0">
              <a:latin typeface="Rockwell" panose="02060603020205020403" pitchFamily="18" charset="0"/>
            </a:endParaRPr>
          </a:p>
          <a:p>
            <a:pPr marL="457200" lvl="1" indent="0" algn="ctr">
              <a:buNone/>
            </a:pPr>
            <a:r>
              <a:rPr lang="en-ZA" sz="1800" b="1" i="1" dirty="0"/>
              <a:t>“Destinations need to develop a comprehensive government and industry response to megatrends”</a:t>
            </a:r>
            <a:endParaRPr lang="en-ZA" sz="1800" dirty="0"/>
          </a:p>
          <a:p>
            <a:pPr lvl="1"/>
            <a:endParaRPr lang="en-ZA" sz="2400" dirty="0">
              <a:latin typeface="Rockwell" panose="02060603020205020403" pitchFamily="18" charset="0"/>
            </a:endParaRPr>
          </a:p>
          <a:p>
            <a:pPr marL="0" indent="0">
              <a:buNone/>
            </a:pPr>
            <a:endParaRPr lang="en-ZA" sz="1800" b="1" kern="1200" dirty="0">
              <a:latin typeface="Rockwell" panose="02060603020205020403" pitchFamily="18" charset="0"/>
            </a:endParaRPr>
          </a:p>
        </p:txBody>
      </p:sp>
      <p:sp>
        <p:nvSpPr>
          <p:cNvPr id="4" name="Slide Number Placeholder 3"/>
          <p:cNvSpPr>
            <a:spLocks noGrp="1"/>
          </p:cNvSpPr>
          <p:nvPr>
            <p:ph type="sldNum" sz="quarter" idx="10"/>
          </p:nvPr>
        </p:nvSpPr>
        <p:spPr/>
        <p:txBody>
          <a:bodyPr/>
          <a:lstStyle/>
          <a:p>
            <a:fld id="{A9A33B5C-8EEB-4DD4-A730-D118B075488E}" type="slidenum">
              <a:rPr lang="en-GB" altLang="en-US" smtClean="0"/>
              <a:pPr/>
              <a:t>6</a:t>
            </a:fld>
            <a:endParaRPr lang="en-GB" altLang="en-US"/>
          </a:p>
        </p:txBody>
      </p:sp>
    </p:spTree>
    <p:extLst>
      <p:ext uri="{BB962C8B-B14F-4D97-AF65-F5344CB8AC3E}">
        <p14:creationId xmlns:p14="http://schemas.microsoft.com/office/powerpoint/2010/main" val="2887100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11C0E72-CC4B-4B45-8990-AA2B9678A91F}"/>
              </a:ext>
            </a:extLst>
          </p:cNvPr>
          <p:cNvSpPr>
            <a:spLocks noGrp="1"/>
          </p:cNvSpPr>
          <p:nvPr>
            <p:ph type="sldNum" sz="quarter" idx="10"/>
          </p:nvPr>
        </p:nvSpPr>
        <p:spPr>
          <a:xfrm>
            <a:off x="6930660" y="6232452"/>
            <a:ext cx="1828800" cy="381000"/>
          </a:xfrm>
        </p:spPr>
        <p:txBody>
          <a:bodyPr/>
          <a:lstStyle/>
          <a:p>
            <a:fld id="{A9A33B5C-8EEB-4DD4-A730-D118B075488E}" type="slidenum">
              <a:rPr lang="en-GB" altLang="en-US" smtClean="0"/>
              <a:pPr/>
              <a:t>7</a:t>
            </a:fld>
            <a:endParaRPr lang="en-GB" altLang="en-US"/>
          </a:p>
        </p:txBody>
      </p:sp>
      <p:sp>
        <p:nvSpPr>
          <p:cNvPr id="118" name="Oval 117">
            <a:extLst>
              <a:ext uri="{FF2B5EF4-FFF2-40B4-BE49-F238E27FC236}">
                <a16:creationId xmlns:a16="http://schemas.microsoft.com/office/drawing/2014/main" id="{163051FC-B1F2-4DFB-B950-12D9C910C551}"/>
              </a:ext>
            </a:extLst>
          </p:cNvPr>
          <p:cNvSpPr/>
          <p:nvPr/>
        </p:nvSpPr>
        <p:spPr>
          <a:xfrm>
            <a:off x="9315" y="0"/>
            <a:ext cx="9073008" cy="6068495"/>
          </a:xfrm>
          <a:prstGeom prst="ellipse">
            <a:avLst/>
          </a:prstGeom>
          <a:solidFill>
            <a:srgbClr val="FFC000">
              <a:lumMod val="20000"/>
              <a:lumOff val="8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9" name="Oval 118">
            <a:extLst>
              <a:ext uri="{FF2B5EF4-FFF2-40B4-BE49-F238E27FC236}">
                <a16:creationId xmlns:a16="http://schemas.microsoft.com/office/drawing/2014/main" id="{2E350B8A-948C-4E8A-A30C-4EA453242D01}"/>
              </a:ext>
            </a:extLst>
          </p:cNvPr>
          <p:cNvSpPr/>
          <p:nvPr/>
        </p:nvSpPr>
        <p:spPr>
          <a:xfrm>
            <a:off x="356999" y="260686"/>
            <a:ext cx="8402461" cy="5494694"/>
          </a:xfrm>
          <a:prstGeom prst="ellipse">
            <a:avLst/>
          </a:prstGeom>
          <a:solidFill>
            <a:sysClr val="window" lastClr="FFFFFF"/>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20" name="TextBox 119">
            <a:extLst>
              <a:ext uri="{FF2B5EF4-FFF2-40B4-BE49-F238E27FC236}">
                <a16:creationId xmlns:a16="http://schemas.microsoft.com/office/drawing/2014/main" id="{A63CEEAB-5EB7-45A6-9474-BE698E08800A}"/>
              </a:ext>
            </a:extLst>
          </p:cNvPr>
          <p:cNvSpPr txBox="1"/>
          <p:nvPr/>
        </p:nvSpPr>
        <p:spPr>
          <a:xfrm>
            <a:off x="4193941" y="-43332"/>
            <a:ext cx="1106839" cy="369332"/>
          </a:xfrm>
          <a:prstGeom prst="rect">
            <a:avLst/>
          </a:prstGeom>
          <a:noFill/>
        </p:spPr>
        <p:txBody>
          <a:bodyPr wrap="square" rtlCol="0">
            <a:spAutoFit/>
          </a:bodyPr>
          <a:lstStyle/>
          <a:p>
            <a:pPr eaLnBrk="1" fontAlgn="auto" hangingPunct="1">
              <a:spcBef>
                <a:spcPts val="0"/>
              </a:spcBef>
              <a:spcAft>
                <a:spcPts val="0"/>
              </a:spcAft>
            </a:pPr>
            <a:r>
              <a:rPr lang="en-ZA" sz="1800" dirty="0">
                <a:solidFill>
                  <a:prstClr val="black"/>
                </a:solidFill>
                <a:latin typeface="Calibri" panose="020F0502020204030204"/>
              </a:rPr>
              <a:t>Indicators</a:t>
            </a:r>
          </a:p>
        </p:txBody>
      </p:sp>
      <p:sp>
        <p:nvSpPr>
          <p:cNvPr id="121" name="TextBox 120">
            <a:extLst>
              <a:ext uri="{FF2B5EF4-FFF2-40B4-BE49-F238E27FC236}">
                <a16:creationId xmlns:a16="http://schemas.microsoft.com/office/drawing/2014/main" id="{D94CC3B0-3A93-466B-9523-68AA0CDA8F22}"/>
              </a:ext>
            </a:extLst>
          </p:cNvPr>
          <p:cNvSpPr txBox="1"/>
          <p:nvPr/>
        </p:nvSpPr>
        <p:spPr>
          <a:xfrm>
            <a:off x="3936830" y="5727839"/>
            <a:ext cx="1106839" cy="369332"/>
          </a:xfrm>
          <a:prstGeom prst="rect">
            <a:avLst/>
          </a:prstGeom>
          <a:noFill/>
        </p:spPr>
        <p:txBody>
          <a:bodyPr wrap="square" rtlCol="0">
            <a:spAutoFit/>
          </a:bodyPr>
          <a:lstStyle/>
          <a:p>
            <a:pPr eaLnBrk="1" fontAlgn="auto" hangingPunct="1">
              <a:spcBef>
                <a:spcPts val="0"/>
              </a:spcBef>
              <a:spcAft>
                <a:spcPts val="0"/>
              </a:spcAft>
            </a:pPr>
            <a:r>
              <a:rPr lang="en-ZA" sz="1800" dirty="0">
                <a:solidFill>
                  <a:prstClr val="black"/>
                </a:solidFill>
                <a:latin typeface="Calibri" panose="020F0502020204030204"/>
              </a:rPr>
              <a:t>Indicators</a:t>
            </a:r>
          </a:p>
        </p:txBody>
      </p:sp>
      <p:sp>
        <p:nvSpPr>
          <p:cNvPr id="122" name="TextBox 121">
            <a:extLst>
              <a:ext uri="{FF2B5EF4-FFF2-40B4-BE49-F238E27FC236}">
                <a16:creationId xmlns:a16="http://schemas.microsoft.com/office/drawing/2014/main" id="{C14A5EF6-2B47-4382-A8DC-9B6FAB4DD84E}"/>
              </a:ext>
            </a:extLst>
          </p:cNvPr>
          <p:cNvSpPr txBox="1"/>
          <p:nvPr/>
        </p:nvSpPr>
        <p:spPr>
          <a:xfrm rot="16200000">
            <a:off x="-384988" y="2753311"/>
            <a:ext cx="1169602" cy="369332"/>
          </a:xfrm>
          <a:prstGeom prst="rect">
            <a:avLst/>
          </a:prstGeom>
          <a:noFill/>
        </p:spPr>
        <p:txBody>
          <a:bodyPr wrap="square" rtlCol="0">
            <a:spAutoFit/>
          </a:bodyPr>
          <a:lstStyle/>
          <a:p>
            <a:pPr eaLnBrk="1" fontAlgn="auto" hangingPunct="1">
              <a:spcBef>
                <a:spcPts val="0"/>
              </a:spcBef>
              <a:spcAft>
                <a:spcPts val="0"/>
              </a:spcAft>
            </a:pPr>
            <a:r>
              <a:rPr lang="en-ZA" sz="1800" dirty="0">
                <a:solidFill>
                  <a:prstClr val="black"/>
                </a:solidFill>
                <a:latin typeface="Calibri" panose="020F0502020204030204"/>
              </a:rPr>
              <a:t>Indicators</a:t>
            </a:r>
          </a:p>
        </p:txBody>
      </p:sp>
      <p:sp>
        <p:nvSpPr>
          <p:cNvPr id="123" name="TextBox 122">
            <a:extLst>
              <a:ext uri="{FF2B5EF4-FFF2-40B4-BE49-F238E27FC236}">
                <a16:creationId xmlns:a16="http://schemas.microsoft.com/office/drawing/2014/main" id="{95FED58B-86B8-40D6-B98D-898C09C67BB6}"/>
              </a:ext>
            </a:extLst>
          </p:cNvPr>
          <p:cNvSpPr txBox="1"/>
          <p:nvPr/>
        </p:nvSpPr>
        <p:spPr>
          <a:xfrm rot="5400000">
            <a:off x="8260761" y="3000412"/>
            <a:ext cx="1310689" cy="369332"/>
          </a:xfrm>
          <a:prstGeom prst="rect">
            <a:avLst/>
          </a:prstGeom>
          <a:noFill/>
        </p:spPr>
        <p:txBody>
          <a:bodyPr wrap="square" rtlCol="0">
            <a:spAutoFit/>
          </a:bodyPr>
          <a:lstStyle/>
          <a:p>
            <a:pPr eaLnBrk="1" fontAlgn="auto" hangingPunct="1">
              <a:spcBef>
                <a:spcPts val="0"/>
              </a:spcBef>
              <a:spcAft>
                <a:spcPts val="0"/>
              </a:spcAft>
            </a:pPr>
            <a:r>
              <a:rPr lang="en-ZA" sz="1800" dirty="0">
                <a:solidFill>
                  <a:prstClr val="black"/>
                </a:solidFill>
                <a:latin typeface="Calibri" panose="020F0502020204030204"/>
              </a:rPr>
              <a:t>Indicators</a:t>
            </a:r>
          </a:p>
        </p:txBody>
      </p:sp>
      <p:sp>
        <p:nvSpPr>
          <p:cNvPr id="124" name="Arrow: Striped Right 123">
            <a:extLst>
              <a:ext uri="{FF2B5EF4-FFF2-40B4-BE49-F238E27FC236}">
                <a16:creationId xmlns:a16="http://schemas.microsoft.com/office/drawing/2014/main" id="{69BF0B17-3E44-485B-AE00-21F0C5121443}"/>
              </a:ext>
            </a:extLst>
          </p:cNvPr>
          <p:cNvSpPr/>
          <p:nvPr/>
        </p:nvSpPr>
        <p:spPr>
          <a:xfrm>
            <a:off x="337432" y="2912283"/>
            <a:ext cx="298314" cy="300056"/>
          </a:xfrm>
          <a:prstGeom prst="stripedRightArrow">
            <a:avLst/>
          </a:prstGeom>
          <a:solidFill>
            <a:srgbClr val="FFC000">
              <a:lumMod val="20000"/>
              <a:lumOff val="8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25" name="Arrow: Striped Right 124">
            <a:extLst>
              <a:ext uri="{FF2B5EF4-FFF2-40B4-BE49-F238E27FC236}">
                <a16:creationId xmlns:a16="http://schemas.microsoft.com/office/drawing/2014/main" id="{2012A7C8-8373-406B-ACB8-3DB4A8FA0752}"/>
              </a:ext>
            </a:extLst>
          </p:cNvPr>
          <p:cNvSpPr/>
          <p:nvPr/>
        </p:nvSpPr>
        <p:spPr>
          <a:xfrm rot="10800000">
            <a:off x="8514426" y="2970046"/>
            <a:ext cx="298314" cy="300056"/>
          </a:xfrm>
          <a:prstGeom prst="stripedRightArrow">
            <a:avLst/>
          </a:prstGeom>
          <a:solidFill>
            <a:srgbClr val="FFC000">
              <a:lumMod val="20000"/>
              <a:lumOff val="8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26" name="Arrow: Striped Right 125">
            <a:extLst>
              <a:ext uri="{FF2B5EF4-FFF2-40B4-BE49-F238E27FC236}">
                <a16:creationId xmlns:a16="http://schemas.microsoft.com/office/drawing/2014/main" id="{196F7F9F-3760-486D-AD92-670635184A23}"/>
              </a:ext>
            </a:extLst>
          </p:cNvPr>
          <p:cNvSpPr/>
          <p:nvPr/>
        </p:nvSpPr>
        <p:spPr>
          <a:xfrm rot="5400000">
            <a:off x="4566056" y="231820"/>
            <a:ext cx="280928" cy="318623"/>
          </a:xfrm>
          <a:prstGeom prst="stripedRightArrow">
            <a:avLst/>
          </a:prstGeom>
          <a:solidFill>
            <a:srgbClr val="FFC000">
              <a:lumMod val="20000"/>
              <a:lumOff val="8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27" name="Arrow: Striped Right 126">
            <a:extLst>
              <a:ext uri="{FF2B5EF4-FFF2-40B4-BE49-F238E27FC236}">
                <a16:creationId xmlns:a16="http://schemas.microsoft.com/office/drawing/2014/main" id="{9722D001-11FC-41F9-BA66-B5DE3C5D1BBD}"/>
              </a:ext>
            </a:extLst>
          </p:cNvPr>
          <p:cNvSpPr/>
          <p:nvPr/>
        </p:nvSpPr>
        <p:spPr>
          <a:xfrm rot="16200000">
            <a:off x="4349786" y="5509669"/>
            <a:ext cx="280930" cy="318625"/>
          </a:xfrm>
          <a:prstGeom prst="stripedRightArrow">
            <a:avLst/>
          </a:prstGeom>
          <a:solidFill>
            <a:srgbClr val="FFC000">
              <a:lumMod val="20000"/>
              <a:lumOff val="8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nvGrpSpPr>
          <p:cNvPr id="128" name="Group 127">
            <a:extLst>
              <a:ext uri="{FF2B5EF4-FFF2-40B4-BE49-F238E27FC236}">
                <a16:creationId xmlns:a16="http://schemas.microsoft.com/office/drawing/2014/main" id="{ADB24779-CA35-4F0F-9C76-9E6A199A37DC}"/>
              </a:ext>
            </a:extLst>
          </p:cNvPr>
          <p:cNvGrpSpPr/>
          <p:nvPr/>
        </p:nvGrpSpPr>
        <p:grpSpPr>
          <a:xfrm>
            <a:off x="6078240" y="1234463"/>
            <a:ext cx="1724810" cy="985687"/>
            <a:chOff x="7469114" y="1466712"/>
            <a:chExt cx="1753849" cy="1064301"/>
          </a:xfrm>
        </p:grpSpPr>
        <p:sp>
          <p:nvSpPr>
            <p:cNvPr id="129" name="Oval 128">
              <a:extLst>
                <a:ext uri="{FF2B5EF4-FFF2-40B4-BE49-F238E27FC236}">
                  <a16:creationId xmlns:a16="http://schemas.microsoft.com/office/drawing/2014/main" id="{156876F2-C6E6-47C7-B3AD-2C390ADE0658}"/>
                </a:ext>
              </a:extLst>
            </p:cNvPr>
            <p:cNvSpPr/>
            <p:nvPr/>
          </p:nvSpPr>
          <p:spPr>
            <a:xfrm>
              <a:off x="7469114" y="1466712"/>
              <a:ext cx="1753849" cy="1064301"/>
            </a:xfrm>
            <a:prstGeom prst="ellipse">
              <a:avLst/>
            </a:prstGeom>
            <a:solidFill>
              <a:srgbClr val="70AD47">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30" name="TextBox 129">
              <a:extLst>
                <a:ext uri="{FF2B5EF4-FFF2-40B4-BE49-F238E27FC236}">
                  <a16:creationId xmlns:a16="http://schemas.microsoft.com/office/drawing/2014/main" id="{5B6BB52B-5C73-4DC4-8206-D49BAAAB74BA}"/>
                </a:ext>
              </a:extLst>
            </p:cNvPr>
            <p:cNvSpPr txBox="1"/>
            <p:nvPr/>
          </p:nvSpPr>
          <p:spPr>
            <a:xfrm>
              <a:off x="7626412" y="1682516"/>
              <a:ext cx="1446028" cy="646331"/>
            </a:xfrm>
            <a:prstGeom prst="rect">
              <a:avLst/>
            </a:prstGeom>
            <a:solidFill>
              <a:srgbClr val="70AD47">
                <a:lumMod val="60000"/>
                <a:lumOff val="40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ZA" sz="1800" b="1" i="0" u="none" strike="noStrike" kern="0" cap="none" spc="0" normalizeH="0" baseline="0" noProof="0" dirty="0">
                  <a:ln>
                    <a:noFill/>
                  </a:ln>
                  <a:solidFill>
                    <a:prstClr val="black"/>
                  </a:solidFill>
                  <a:effectLst/>
                  <a:uLnTx/>
                  <a:uFillTx/>
                  <a:latin typeface="Calibri" panose="020F0502020204030204"/>
                </a:rPr>
                <a:t>Scenario</a:t>
              </a:r>
              <a:r>
                <a:rPr kumimoji="0" lang="en-ZA" sz="1800" b="0" i="0" u="none" strike="noStrike" kern="0" cap="none" spc="0" normalizeH="0" baseline="0" noProof="0" dirty="0">
                  <a:ln>
                    <a:noFill/>
                  </a:ln>
                  <a:solidFill>
                    <a:prstClr val="black"/>
                  </a:solidFill>
                  <a:effectLst/>
                  <a:uLnTx/>
                  <a:uFillTx/>
                  <a:latin typeface="Calibri" panose="020F0502020204030204"/>
                </a:rPr>
                <a:t> </a:t>
              </a:r>
              <a:r>
                <a:rPr kumimoji="0" lang="en-ZA" sz="1800" b="1" i="0" u="none" strike="noStrike" kern="0" cap="none" spc="0" normalizeH="0" baseline="0" noProof="0" dirty="0">
                  <a:ln>
                    <a:noFill/>
                  </a:ln>
                  <a:solidFill>
                    <a:prstClr val="black"/>
                  </a:solidFill>
                  <a:effectLst/>
                  <a:uLnTx/>
                  <a:uFillTx/>
                  <a:latin typeface="Calibri" panose="020F0502020204030204"/>
                </a:rPr>
                <a:t>construction</a:t>
              </a:r>
            </a:p>
          </p:txBody>
        </p:sp>
      </p:grpSp>
      <p:grpSp>
        <p:nvGrpSpPr>
          <p:cNvPr id="131" name="Group 130">
            <a:extLst>
              <a:ext uri="{FF2B5EF4-FFF2-40B4-BE49-F238E27FC236}">
                <a16:creationId xmlns:a16="http://schemas.microsoft.com/office/drawing/2014/main" id="{74290AE3-11D4-4296-A7FF-75854CBFBA19}"/>
              </a:ext>
            </a:extLst>
          </p:cNvPr>
          <p:cNvGrpSpPr/>
          <p:nvPr/>
        </p:nvGrpSpPr>
        <p:grpSpPr>
          <a:xfrm>
            <a:off x="3834776" y="580746"/>
            <a:ext cx="1724810" cy="985687"/>
            <a:chOff x="9949515" y="2525316"/>
            <a:chExt cx="1753849" cy="1064301"/>
          </a:xfrm>
        </p:grpSpPr>
        <p:sp>
          <p:nvSpPr>
            <p:cNvPr id="132" name="Oval 131">
              <a:extLst>
                <a:ext uri="{FF2B5EF4-FFF2-40B4-BE49-F238E27FC236}">
                  <a16:creationId xmlns:a16="http://schemas.microsoft.com/office/drawing/2014/main" id="{79E66873-ECB3-4A19-8D1F-02F0A4CE1AD1}"/>
                </a:ext>
              </a:extLst>
            </p:cNvPr>
            <p:cNvSpPr/>
            <p:nvPr/>
          </p:nvSpPr>
          <p:spPr>
            <a:xfrm>
              <a:off x="9949515" y="2525316"/>
              <a:ext cx="1753849" cy="1064301"/>
            </a:xfrm>
            <a:prstGeom prst="ellipse">
              <a:avLst/>
            </a:prstGeom>
            <a:solidFill>
              <a:srgbClr val="70AD47">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33" name="TextBox 132">
              <a:extLst>
                <a:ext uri="{FF2B5EF4-FFF2-40B4-BE49-F238E27FC236}">
                  <a16:creationId xmlns:a16="http://schemas.microsoft.com/office/drawing/2014/main" id="{14970B06-2B1A-48CC-9A01-419181F7E942}"/>
                </a:ext>
              </a:extLst>
            </p:cNvPr>
            <p:cNvSpPr txBox="1"/>
            <p:nvPr/>
          </p:nvSpPr>
          <p:spPr>
            <a:xfrm>
              <a:off x="10103425" y="2714037"/>
              <a:ext cx="1446028"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ZA" sz="1800" b="1" i="0" u="none" strike="noStrike" kern="0" cap="none" spc="0" normalizeH="0" baseline="0" noProof="0" dirty="0">
                  <a:ln>
                    <a:noFill/>
                  </a:ln>
                  <a:solidFill>
                    <a:prstClr val="black"/>
                  </a:solidFill>
                  <a:effectLst/>
                  <a:uLnTx/>
                  <a:uFillTx/>
                  <a:latin typeface="Calibri" panose="020F0502020204030204"/>
                </a:rPr>
                <a:t>Agenda setting</a:t>
              </a:r>
            </a:p>
          </p:txBody>
        </p:sp>
      </p:grpSp>
      <p:grpSp>
        <p:nvGrpSpPr>
          <p:cNvPr id="134" name="Group 133">
            <a:extLst>
              <a:ext uri="{FF2B5EF4-FFF2-40B4-BE49-F238E27FC236}">
                <a16:creationId xmlns:a16="http://schemas.microsoft.com/office/drawing/2014/main" id="{6F450279-CED8-4104-BF09-50A1ADB6C819}"/>
              </a:ext>
            </a:extLst>
          </p:cNvPr>
          <p:cNvGrpSpPr/>
          <p:nvPr/>
        </p:nvGrpSpPr>
        <p:grpSpPr>
          <a:xfrm>
            <a:off x="6703166" y="2623818"/>
            <a:ext cx="1724810" cy="985687"/>
            <a:chOff x="9944277" y="3982815"/>
            <a:chExt cx="1753849" cy="1064301"/>
          </a:xfrm>
        </p:grpSpPr>
        <p:sp>
          <p:nvSpPr>
            <p:cNvPr id="135" name="Oval 134">
              <a:extLst>
                <a:ext uri="{FF2B5EF4-FFF2-40B4-BE49-F238E27FC236}">
                  <a16:creationId xmlns:a16="http://schemas.microsoft.com/office/drawing/2014/main" id="{63FE9AA8-3D32-4CA0-AF1D-745DB40C141D}"/>
                </a:ext>
              </a:extLst>
            </p:cNvPr>
            <p:cNvSpPr/>
            <p:nvPr/>
          </p:nvSpPr>
          <p:spPr>
            <a:xfrm>
              <a:off x="9944277" y="3982815"/>
              <a:ext cx="1753849" cy="1064301"/>
            </a:xfrm>
            <a:prstGeom prst="ellipse">
              <a:avLst/>
            </a:prstGeom>
            <a:solidFill>
              <a:srgbClr val="70AD47">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36" name="TextBox 135">
              <a:extLst>
                <a:ext uri="{FF2B5EF4-FFF2-40B4-BE49-F238E27FC236}">
                  <a16:creationId xmlns:a16="http://schemas.microsoft.com/office/drawing/2014/main" id="{F6C94411-0E36-4999-8E1E-AA08085D9448}"/>
                </a:ext>
              </a:extLst>
            </p:cNvPr>
            <p:cNvSpPr txBox="1"/>
            <p:nvPr/>
          </p:nvSpPr>
          <p:spPr>
            <a:xfrm>
              <a:off x="10098187" y="4246350"/>
              <a:ext cx="1446028"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ZA" sz="1800" b="1" i="0" u="none" strike="noStrike" kern="0" cap="none" spc="0" normalizeH="0" baseline="0" noProof="0" dirty="0">
                  <a:ln>
                    <a:noFill/>
                  </a:ln>
                  <a:solidFill>
                    <a:prstClr val="black"/>
                  </a:solidFill>
                  <a:effectLst/>
                  <a:uLnTx/>
                  <a:uFillTx/>
                  <a:latin typeface="Calibri" panose="020F0502020204030204"/>
                </a:rPr>
                <a:t>Policy formulation</a:t>
              </a:r>
            </a:p>
          </p:txBody>
        </p:sp>
      </p:grpSp>
      <p:grpSp>
        <p:nvGrpSpPr>
          <p:cNvPr id="137" name="Group 136">
            <a:extLst>
              <a:ext uri="{FF2B5EF4-FFF2-40B4-BE49-F238E27FC236}">
                <a16:creationId xmlns:a16="http://schemas.microsoft.com/office/drawing/2014/main" id="{B4724F7F-C5EC-4B72-BB11-8423AEF69547}"/>
              </a:ext>
            </a:extLst>
          </p:cNvPr>
          <p:cNvGrpSpPr/>
          <p:nvPr/>
        </p:nvGrpSpPr>
        <p:grpSpPr>
          <a:xfrm>
            <a:off x="5992123" y="4133547"/>
            <a:ext cx="1724810" cy="985687"/>
            <a:chOff x="9414141" y="5543622"/>
            <a:chExt cx="1753849" cy="1064301"/>
          </a:xfrm>
        </p:grpSpPr>
        <p:sp>
          <p:nvSpPr>
            <p:cNvPr id="138" name="Oval 137">
              <a:extLst>
                <a:ext uri="{FF2B5EF4-FFF2-40B4-BE49-F238E27FC236}">
                  <a16:creationId xmlns:a16="http://schemas.microsoft.com/office/drawing/2014/main" id="{D87FAE06-CA6F-4C0A-B56F-1301B44FEC82}"/>
                </a:ext>
              </a:extLst>
            </p:cNvPr>
            <p:cNvSpPr/>
            <p:nvPr/>
          </p:nvSpPr>
          <p:spPr>
            <a:xfrm>
              <a:off x="9414141" y="5543622"/>
              <a:ext cx="1753849" cy="1064301"/>
            </a:xfrm>
            <a:prstGeom prst="ellipse">
              <a:avLst/>
            </a:prstGeom>
            <a:solidFill>
              <a:srgbClr val="70AD47">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39" name="TextBox 138">
              <a:extLst>
                <a:ext uri="{FF2B5EF4-FFF2-40B4-BE49-F238E27FC236}">
                  <a16:creationId xmlns:a16="http://schemas.microsoft.com/office/drawing/2014/main" id="{88292840-2DD3-41AA-8D2B-0EDBE013EA12}"/>
                </a:ext>
              </a:extLst>
            </p:cNvPr>
            <p:cNvSpPr txBox="1"/>
            <p:nvPr/>
          </p:nvSpPr>
          <p:spPr>
            <a:xfrm>
              <a:off x="9568051" y="5816455"/>
              <a:ext cx="1446028"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ZA" sz="1800" b="1" i="0" u="none" strike="noStrike" kern="0" cap="none" spc="0" normalizeH="0" baseline="0" noProof="0" dirty="0">
                  <a:ln>
                    <a:noFill/>
                  </a:ln>
                  <a:solidFill>
                    <a:prstClr val="black"/>
                  </a:solidFill>
                  <a:effectLst/>
                  <a:uLnTx/>
                  <a:uFillTx/>
                  <a:latin typeface="Calibri" panose="020F0502020204030204"/>
                </a:rPr>
                <a:t>Scenario</a:t>
              </a:r>
              <a:r>
                <a:rPr kumimoji="0" lang="en-ZA" sz="1800" b="0" i="0" u="none" strike="noStrike" kern="0" cap="none" spc="0" normalizeH="0" baseline="0" noProof="0" dirty="0">
                  <a:ln>
                    <a:noFill/>
                  </a:ln>
                  <a:solidFill>
                    <a:prstClr val="black"/>
                  </a:solidFill>
                  <a:effectLst/>
                  <a:uLnTx/>
                  <a:uFillTx/>
                  <a:latin typeface="Calibri" panose="020F0502020204030204"/>
                </a:rPr>
                <a:t> </a:t>
              </a:r>
              <a:r>
                <a:rPr kumimoji="0" lang="en-ZA" sz="1800" b="1" i="0" u="none" strike="noStrike" kern="0" cap="none" spc="0" normalizeH="0" baseline="0" noProof="0" dirty="0">
                  <a:ln>
                    <a:noFill/>
                  </a:ln>
                  <a:solidFill>
                    <a:prstClr val="black"/>
                  </a:solidFill>
                  <a:effectLst/>
                  <a:uLnTx/>
                  <a:uFillTx/>
                  <a:latin typeface="Calibri" panose="020F0502020204030204"/>
                </a:rPr>
                <a:t>analysis</a:t>
              </a:r>
            </a:p>
          </p:txBody>
        </p:sp>
      </p:grpSp>
      <p:grpSp>
        <p:nvGrpSpPr>
          <p:cNvPr id="140" name="Group 139">
            <a:extLst>
              <a:ext uri="{FF2B5EF4-FFF2-40B4-BE49-F238E27FC236}">
                <a16:creationId xmlns:a16="http://schemas.microsoft.com/office/drawing/2014/main" id="{39004D85-038D-4792-8347-600898F77A49}"/>
              </a:ext>
            </a:extLst>
          </p:cNvPr>
          <p:cNvGrpSpPr/>
          <p:nvPr/>
        </p:nvGrpSpPr>
        <p:grpSpPr>
          <a:xfrm>
            <a:off x="3683414" y="4499159"/>
            <a:ext cx="1724810" cy="985687"/>
            <a:chOff x="711608" y="5047116"/>
            <a:chExt cx="1753849" cy="1064301"/>
          </a:xfrm>
        </p:grpSpPr>
        <p:sp>
          <p:nvSpPr>
            <p:cNvPr id="141" name="Oval 140">
              <a:extLst>
                <a:ext uri="{FF2B5EF4-FFF2-40B4-BE49-F238E27FC236}">
                  <a16:creationId xmlns:a16="http://schemas.microsoft.com/office/drawing/2014/main" id="{4304892D-8489-4F18-8B22-9331C84E1942}"/>
                </a:ext>
              </a:extLst>
            </p:cNvPr>
            <p:cNvSpPr/>
            <p:nvPr/>
          </p:nvSpPr>
          <p:spPr>
            <a:xfrm>
              <a:off x="711608" y="5047116"/>
              <a:ext cx="1753849" cy="1064301"/>
            </a:xfrm>
            <a:prstGeom prst="ellipse">
              <a:avLst/>
            </a:prstGeom>
            <a:solidFill>
              <a:srgbClr val="70AD47">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42" name="TextBox 141">
              <a:extLst>
                <a:ext uri="{FF2B5EF4-FFF2-40B4-BE49-F238E27FC236}">
                  <a16:creationId xmlns:a16="http://schemas.microsoft.com/office/drawing/2014/main" id="{BAACE906-D932-4BBF-8013-789CC334ACF4}"/>
                </a:ext>
              </a:extLst>
            </p:cNvPr>
            <p:cNvSpPr txBox="1"/>
            <p:nvPr/>
          </p:nvSpPr>
          <p:spPr>
            <a:xfrm>
              <a:off x="865518" y="5310651"/>
              <a:ext cx="1446028"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ZA" sz="1800" b="1" i="0" u="none" strike="noStrike" kern="0" cap="none" spc="0" normalizeH="0" baseline="0" noProof="0" dirty="0">
                  <a:ln>
                    <a:noFill/>
                  </a:ln>
                  <a:solidFill>
                    <a:prstClr val="black"/>
                  </a:solidFill>
                  <a:effectLst/>
                  <a:uLnTx/>
                  <a:uFillTx/>
                  <a:latin typeface="Calibri" panose="020F0502020204030204"/>
                </a:rPr>
                <a:t>Policy decisions</a:t>
              </a:r>
            </a:p>
          </p:txBody>
        </p:sp>
      </p:grpSp>
      <p:grpSp>
        <p:nvGrpSpPr>
          <p:cNvPr id="143" name="Group 142">
            <a:extLst>
              <a:ext uri="{FF2B5EF4-FFF2-40B4-BE49-F238E27FC236}">
                <a16:creationId xmlns:a16="http://schemas.microsoft.com/office/drawing/2014/main" id="{0FDB57B5-BA8B-45FB-B4DF-533C62E2F1A5}"/>
              </a:ext>
            </a:extLst>
          </p:cNvPr>
          <p:cNvGrpSpPr/>
          <p:nvPr/>
        </p:nvGrpSpPr>
        <p:grpSpPr>
          <a:xfrm>
            <a:off x="1544943" y="4012384"/>
            <a:ext cx="1724810" cy="985687"/>
            <a:chOff x="278719" y="3325936"/>
            <a:chExt cx="1753849" cy="1064301"/>
          </a:xfrm>
        </p:grpSpPr>
        <p:sp>
          <p:nvSpPr>
            <p:cNvPr id="144" name="Oval 143">
              <a:extLst>
                <a:ext uri="{FF2B5EF4-FFF2-40B4-BE49-F238E27FC236}">
                  <a16:creationId xmlns:a16="http://schemas.microsoft.com/office/drawing/2014/main" id="{1C3F8D0A-1D87-42F2-8FF9-7077A698AFAE}"/>
                </a:ext>
              </a:extLst>
            </p:cNvPr>
            <p:cNvSpPr/>
            <p:nvPr/>
          </p:nvSpPr>
          <p:spPr>
            <a:xfrm>
              <a:off x="278719" y="3325936"/>
              <a:ext cx="1753849" cy="1064301"/>
            </a:xfrm>
            <a:prstGeom prst="ellipse">
              <a:avLst/>
            </a:prstGeom>
            <a:solidFill>
              <a:srgbClr val="70AD47">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45" name="TextBox 144">
              <a:extLst>
                <a:ext uri="{FF2B5EF4-FFF2-40B4-BE49-F238E27FC236}">
                  <a16:creationId xmlns:a16="http://schemas.microsoft.com/office/drawing/2014/main" id="{0DD25CE0-E02B-462D-88A1-147EFE14C25C}"/>
                </a:ext>
              </a:extLst>
            </p:cNvPr>
            <p:cNvSpPr txBox="1"/>
            <p:nvPr/>
          </p:nvSpPr>
          <p:spPr>
            <a:xfrm>
              <a:off x="454907" y="3688297"/>
              <a:ext cx="1446028"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ZA" sz="1800" b="1" i="0" u="none" strike="noStrike" kern="0" cap="none" spc="0" normalizeH="0" baseline="0" noProof="0" dirty="0">
                  <a:ln>
                    <a:noFill/>
                  </a:ln>
                  <a:solidFill>
                    <a:prstClr val="black"/>
                  </a:solidFill>
                  <a:effectLst/>
                  <a:uLnTx/>
                  <a:uFillTx/>
                  <a:latin typeface="Calibri" panose="020F0502020204030204"/>
                </a:rPr>
                <a:t>Execution</a:t>
              </a:r>
            </a:p>
          </p:txBody>
        </p:sp>
      </p:grpSp>
      <p:grpSp>
        <p:nvGrpSpPr>
          <p:cNvPr id="146" name="Group 145">
            <a:extLst>
              <a:ext uri="{FF2B5EF4-FFF2-40B4-BE49-F238E27FC236}">
                <a16:creationId xmlns:a16="http://schemas.microsoft.com/office/drawing/2014/main" id="{94CC73F7-DB64-46DC-9DFA-229C4CF69238}"/>
              </a:ext>
            </a:extLst>
          </p:cNvPr>
          <p:cNvGrpSpPr/>
          <p:nvPr/>
        </p:nvGrpSpPr>
        <p:grpSpPr>
          <a:xfrm>
            <a:off x="818803" y="2597113"/>
            <a:ext cx="1724810" cy="985687"/>
            <a:chOff x="169362" y="1823753"/>
            <a:chExt cx="1753849" cy="1064301"/>
          </a:xfrm>
        </p:grpSpPr>
        <p:sp>
          <p:nvSpPr>
            <p:cNvPr id="147" name="Oval 146">
              <a:extLst>
                <a:ext uri="{FF2B5EF4-FFF2-40B4-BE49-F238E27FC236}">
                  <a16:creationId xmlns:a16="http://schemas.microsoft.com/office/drawing/2014/main" id="{ACDD6A93-A9B1-4A70-B57A-91A05ADE7D00}"/>
                </a:ext>
              </a:extLst>
            </p:cNvPr>
            <p:cNvSpPr/>
            <p:nvPr/>
          </p:nvSpPr>
          <p:spPr>
            <a:xfrm>
              <a:off x="169362" y="1823753"/>
              <a:ext cx="1753849" cy="1064301"/>
            </a:xfrm>
            <a:prstGeom prst="ellipse">
              <a:avLst/>
            </a:prstGeom>
            <a:solidFill>
              <a:srgbClr val="70AD47">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48" name="TextBox 147">
              <a:extLst>
                <a:ext uri="{FF2B5EF4-FFF2-40B4-BE49-F238E27FC236}">
                  <a16:creationId xmlns:a16="http://schemas.microsoft.com/office/drawing/2014/main" id="{2496A0E0-BE82-4232-85AC-FE838CA61AE0}"/>
                </a:ext>
              </a:extLst>
            </p:cNvPr>
            <p:cNvSpPr txBox="1"/>
            <p:nvPr/>
          </p:nvSpPr>
          <p:spPr>
            <a:xfrm>
              <a:off x="323273" y="1894236"/>
              <a:ext cx="1446028" cy="92333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ZA" sz="1800" b="1" i="0" u="none" strike="noStrike" kern="0" cap="none" spc="0" normalizeH="0" baseline="0" noProof="0" dirty="0">
                  <a:ln>
                    <a:noFill/>
                  </a:ln>
                  <a:solidFill>
                    <a:prstClr val="black"/>
                  </a:solidFill>
                  <a:effectLst/>
                  <a:uLnTx/>
                  <a:uFillTx/>
                  <a:latin typeface="Calibri" panose="020F0502020204030204"/>
                </a:rPr>
                <a:t>Evaluation and monitoring</a:t>
              </a:r>
            </a:p>
          </p:txBody>
        </p:sp>
      </p:grpSp>
      <p:grpSp>
        <p:nvGrpSpPr>
          <p:cNvPr id="149" name="Group 148">
            <a:extLst>
              <a:ext uri="{FF2B5EF4-FFF2-40B4-BE49-F238E27FC236}">
                <a16:creationId xmlns:a16="http://schemas.microsoft.com/office/drawing/2014/main" id="{AAE08946-A315-4265-85E9-A0A744FB279C}"/>
              </a:ext>
            </a:extLst>
          </p:cNvPr>
          <p:cNvGrpSpPr/>
          <p:nvPr/>
        </p:nvGrpSpPr>
        <p:grpSpPr>
          <a:xfrm>
            <a:off x="1566852" y="1083287"/>
            <a:ext cx="1724810" cy="985687"/>
            <a:chOff x="1155643" y="219239"/>
            <a:chExt cx="1753849" cy="1064301"/>
          </a:xfrm>
        </p:grpSpPr>
        <p:sp>
          <p:nvSpPr>
            <p:cNvPr id="150" name="Oval 149">
              <a:extLst>
                <a:ext uri="{FF2B5EF4-FFF2-40B4-BE49-F238E27FC236}">
                  <a16:creationId xmlns:a16="http://schemas.microsoft.com/office/drawing/2014/main" id="{95457DD4-C0C5-46C2-9C47-1A933D2451B5}"/>
                </a:ext>
              </a:extLst>
            </p:cNvPr>
            <p:cNvSpPr/>
            <p:nvPr/>
          </p:nvSpPr>
          <p:spPr>
            <a:xfrm>
              <a:off x="1155643" y="219239"/>
              <a:ext cx="1753849" cy="1064301"/>
            </a:xfrm>
            <a:prstGeom prst="ellipse">
              <a:avLst/>
            </a:prstGeom>
            <a:solidFill>
              <a:srgbClr val="70AD47">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51" name="TextBox 150">
              <a:extLst>
                <a:ext uri="{FF2B5EF4-FFF2-40B4-BE49-F238E27FC236}">
                  <a16:creationId xmlns:a16="http://schemas.microsoft.com/office/drawing/2014/main" id="{28014ECE-C61D-4ECF-8CC1-F568BC624F85}"/>
                </a:ext>
              </a:extLst>
            </p:cNvPr>
            <p:cNvSpPr txBox="1"/>
            <p:nvPr/>
          </p:nvSpPr>
          <p:spPr>
            <a:xfrm>
              <a:off x="1321685" y="457345"/>
              <a:ext cx="1482002" cy="69787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ZA" sz="1800" b="1" i="0" u="none" strike="noStrike" kern="0" cap="none" spc="0" normalizeH="0" baseline="0" noProof="0" dirty="0">
                  <a:ln>
                    <a:noFill/>
                  </a:ln>
                  <a:solidFill>
                    <a:prstClr val="black"/>
                  </a:solidFill>
                  <a:effectLst/>
                  <a:uLnTx/>
                  <a:uFillTx/>
                  <a:latin typeface="Calibri" panose="020F0502020204030204"/>
                </a:rPr>
                <a:t>Megatrend identification</a:t>
              </a:r>
            </a:p>
          </p:txBody>
        </p:sp>
      </p:grpSp>
      <p:sp>
        <p:nvSpPr>
          <p:cNvPr id="152" name="Oval 151">
            <a:extLst>
              <a:ext uri="{FF2B5EF4-FFF2-40B4-BE49-F238E27FC236}">
                <a16:creationId xmlns:a16="http://schemas.microsoft.com/office/drawing/2014/main" id="{D356A5F0-277B-4033-89E8-9BB24AB2B1C8}"/>
              </a:ext>
            </a:extLst>
          </p:cNvPr>
          <p:cNvSpPr/>
          <p:nvPr/>
        </p:nvSpPr>
        <p:spPr>
          <a:xfrm>
            <a:off x="2731836" y="1717934"/>
            <a:ext cx="3799363" cy="2565161"/>
          </a:xfrm>
          <a:prstGeom prst="ellipse">
            <a:avLst/>
          </a:prstGeom>
          <a:solidFill>
            <a:srgbClr val="FFC000">
              <a:lumMod val="20000"/>
              <a:lumOff val="8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53" name="Oval 152">
            <a:extLst>
              <a:ext uri="{FF2B5EF4-FFF2-40B4-BE49-F238E27FC236}">
                <a16:creationId xmlns:a16="http://schemas.microsoft.com/office/drawing/2014/main" id="{5F8E9B3F-9DFF-4414-94CF-F3FC5A6AF0FC}"/>
              </a:ext>
            </a:extLst>
          </p:cNvPr>
          <p:cNvSpPr/>
          <p:nvPr/>
        </p:nvSpPr>
        <p:spPr>
          <a:xfrm>
            <a:off x="3087418" y="2035796"/>
            <a:ext cx="3051762" cy="1868501"/>
          </a:xfrm>
          <a:prstGeom prst="ellipse">
            <a:avLst/>
          </a:prstGeom>
          <a:solidFill>
            <a:sysClr val="window" lastClr="FFFFFF"/>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nvGrpSpPr>
          <p:cNvPr id="154" name="Group 153">
            <a:extLst>
              <a:ext uri="{FF2B5EF4-FFF2-40B4-BE49-F238E27FC236}">
                <a16:creationId xmlns:a16="http://schemas.microsoft.com/office/drawing/2014/main" id="{4C65957D-184D-4C53-BC01-E671F792D1BE}"/>
              </a:ext>
            </a:extLst>
          </p:cNvPr>
          <p:cNvGrpSpPr/>
          <p:nvPr/>
        </p:nvGrpSpPr>
        <p:grpSpPr>
          <a:xfrm>
            <a:off x="3736901" y="2430275"/>
            <a:ext cx="1724810" cy="985687"/>
            <a:chOff x="5241352" y="11569"/>
            <a:chExt cx="1753849" cy="1064301"/>
          </a:xfrm>
        </p:grpSpPr>
        <p:sp>
          <p:nvSpPr>
            <p:cNvPr id="155" name="Oval 154">
              <a:extLst>
                <a:ext uri="{FF2B5EF4-FFF2-40B4-BE49-F238E27FC236}">
                  <a16:creationId xmlns:a16="http://schemas.microsoft.com/office/drawing/2014/main" id="{EF9CEAE7-A15C-4887-9C51-9028147870BF}"/>
                </a:ext>
              </a:extLst>
            </p:cNvPr>
            <p:cNvSpPr/>
            <p:nvPr/>
          </p:nvSpPr>
          <p:spPr>
            <a:xfrm>
              <a:off x="5241352" y="11569"/>
              <a:ext cx="1753849" cy="1064301"/>
            </a:xfrm>
            <a:prstGeom prst="ellipse">
              <a:avLst/>
            </a:prstGeom>
            <a:solidFill>
              <a:srgbClr val="70AD47">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56" name="TextBox 155">
              <a:extLst>
                <a:ext uri="{FF2B5EF4-FFF2-40B4-BE49-F238E27FC236}">
                  <a16:creationId xmlns:a16="http://schemas.microsoft.com/office/drawing/2014/main" id="{9B6829F4-7301-419D-A2C2-DC51750C353B}"/>
                </a:ext>
              </a:extLst>
            </p:cNvPr>
            <p:cNvSpPr txBox="1"/>
            <p:nvPr/>
          </p:nvSpPr>
          <p:spPr>
            <a:xfrm>
              <a:off x="5395263" y="263303"/>
              <a:ext cx="1446028"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ZA" sz="1800" b="1" i="0" u="none" strike="noStrike" kern="0" cap="none" spc="0" normalizeH="0" baseline="0" noProof="0" dirty="0">
                  <a:ln>
                    <a:noFill/>
                  </a:ln>
                  <a:solidFill>
                    <a:prstClr val="black"/>
                  </a:solidFill>
                  <a:effectLst/>
                  <a:uLnTx/>
                  <a:uFillTx/>
                  <a:latin typeface="Calibri" panose="020F0502020204030204"/>
                </a:rPr>
                <a:t>Institutional structure</a:t>
              </a:r>
            </a:p>
          </p:txBody>
        </p:sp>
      </p:grpSp>
      <p:sp>
        <p:nvSpPr>
          <p:cNvPr id="157" name="TextBox 156">
            <a:extLst>
              <a:ext uri="{FF2B5EF4-FFF2-40B4-BE49-F238E27FC236}">
                <a16:creationId xmlns:a16="http://schemas.microsoft.com/office/drawing/2014/main" id="{53E994FF-D27C-4D55-A322-5428C8066F3F}"/>
              </a:ext>
            </a:extLst>
          </p:cNvPr>
          <p:cNvSpPr txBox="1"/>
          <p:nvPr/>
        </p:nvSpPr>
        <p:spPr>
          <a:xfrm>
            <a:off x="3991454" y="1713014"/>
            <a:ext cx="1422086" cy="369332"/>
          </a:xfrm>
          <a:prstGeom prst="rect">
            <a:avLst/>
          </a:prstGeom>
          <a:noFill/>
        </p:spPr>
        <p:txBody>
          <a:bodyPr wrap="square" rtlCol="0">
            <a:spAutoFit/>
          </a:bodyPr>
          <a:lstStyle/>
          <a:p>
            <a:pPr algn="ctr" eaLnBrk="1" fontAlgn="auto" hangingPunct="1">
              <a:spcBef>
                <a:spcPts val="0"/>
              </a:spcBef>
              <a:spcAft>
                <a:spcPts val="0"/>
              </a:spcAft>
            </a:pPr>
            <a:r>
              <a:rPr lang="en-ZA" sz="1800" b="1" dirty="0">
                <a:solidFill>
                  <a:prstClr val="black"/>
                </a:solidFill>
                <a:latin typeface="Calibri" panose="020F0502020204030204"/>
              </a:rPr>
              <a:t>Monitoring</a:t>
            </a:r>
          </a:p>
        </p:txBody>
      </p:sp>
      <p:sp>
        <p:nvSpPr>
          <p:cNvPr id="158" name="TextBox 157">
            <a:extLst>
              <a:ext uri="{FF2B5EF4-FFF2-40B4-BE49-F238E27FC236}">
                <a16:creationId xmlns:a16="http://schemas.microsoft.com/office/drawing/2014/main" id="{1D31FA24-293F-47EC-B376-D4E0E5DFE7BA}"/>
              </a:ext>
            </a:extLst>
          </p:cNvPr>
          <p:cNvSpPr txBox="1"/>
          <p:nvPr/>
        </p:nvSpPr>
        <p:spPr>
          <a:xfrm>
            <a:off x="3784819" y="3865555"/>
            <a:ext cx="1746834" cy="369332"/>
          </a:xfrm>
          <a:prstGeom prst="rect">
            <a:avLst/>
          </a:prstGeom>
          <a:noFill/>
        </p:spPr>
        <p:txBody>
          <a:bodyPr wrap="square" rtlCol="0">
            <a:spAutoFit/>
          </a:bodyPr>
          <a:lstStyle/>
          <a:p>
            <a:pPr algn="ctr" eaLnBrk="1" fontAlgn="auto" hangingPunct="1">
              <a:spcBef>
                <a:spcPts val="0"/>
              </a:spcBef>
              <a:spcAft>
                <a:spcPts val="0"/>
              </a:spcAft>
            </a:pPr>
            <a:r>
              <a:rPr lang="en-ZA" sz="1800" b="1" dirty="0">
                <a:solidFill>
                  <a:prstClr val="black"/>
                </a:solidFill>
                <a:latin typeface="Calibri" panose="020F0502020204030204"/>
              </a:rPr>
              <a:t>Communication</a:t>
            </a:r>
          </a:p>
        </p:txBody>
      </p:sp>
      <p:cxnSp>
        <p:nvCxnSpPr>
          <p:cNvPr id="159" name="Straight Arrow Connector 158">
            <a:extLst>
              <a:ext uri="{FF2B5EF4-FFF2-40B4-BE49-F238E27FC236}">
                <a16:creationId xmlns:a16="http://schemas.microsoft.com/office/drawing/2014/main" id="{A329D7B6-F52A-4CA5-9ECE-9157ED02BB31}"/>
              </a:ext>
            </a:extLst>
          </p:cNvPr>
          <p:cNvCxnSpPr>
            <a:cxnSpLocks/>
          </p:cNvCxnSpPr>
          <p:nvPr/>
        </p:nvCxnSpPr>
        <p:spPr>
          <a:xfrm flipV="1">
            <a:off x="3096092" y="940800"/>
            <a:ext cx="613701" cy="178066"/>
          </a:xfrm>
          <a:prstGeom prst="straightConnector1">
            <a:avLst/>
          </a:prstGeom>
          <a:noFill/>
          <a:ln w="6350" cap="flat" cmpd="sng" algn="ctr">
            <a:solidFill>
              <a:srgbClr val="4472C4"/>
            </a:solidFill>
            <a:prstDash val="solid"/>
            <a:miter lim="800000"/>
            <a:tailEnd type="triangle"/>
          </a:ln>
          <a:effectLst/>
        </p:spPr>
      </p:cxnSp>
      <p:cxnSp>
        <p:nvCxnSpPr>
          <p:cNvPr id="160" name="Straight Arrow Connector 159">
            <a:extLst>
              <a:ext uri="{FF2B5EF4-FFF2-40B4-BE49-F238E27FC236}">
                <a16:creationId xmlns:a16="http://schemas.microsoft.com/office/drawing/2014/main" id="{465881E7-475D-4F75-B946-1632184DADCB}"/>
              </a:ext>
            </a:extLst>
          </p:cNvPr>
          <p:cNvCxnSpPr>
            <a:cxnSpLocks/>
          </p:cNvCxnSpPr>
          <p:nvPr/>
        </p:nvCxnSpPr>
        <p:spPr>
          <a:xfrm>
            <a:off x="5662650" y="992405"/>
            <a:ext cx="585283" cy="202765"/>
          </a:xfrm>
          <a:prstGeom prst="straightConnector1">
            <a:avLst/>
          </a:prstGeom>
          <a:noFill/>
          <a:ln w="6350" cap="flat" cmpd="sng" algn="ctr">
            <a:solidFill>
              <a:srgbClr val="4472C4"/>
            </a:solidFill>
            <a:prstDash val="solid"/>
            <a:miter lim="800000"/>
            <a:tailEnd type="triangle"/>
          </a:ln>
          <a:effectLst/>
        </p:spPr>
      </p:cxnSp>
      <p:cxnSp>
        <p:nvCxnSpPr>
          <p:cNvPr id="161" name="Straight Arrow Connector 160">
            <a:extLst>
              <a:ext uri="{FF2B5EF4-FFF2-40B4-BE49-F238E27FC236}">
                <a16:creationId xmlns:a16="http://schemas.microsoft.com/office/drawing/2014/main" id="{461E6DB9-A5F2-42FD-A364-D26BAB8C247A}"/>
              </a:ext>
            </a:extLst>
          </p:cNvPr>
          <p:cNvCxnSpPr>
            <a:cxnSpLocks/>
          </p:cNvCxnSpPr>
          <p:nvPr/>
        </p:nvCxnSpPr>
        <p:spPr>
          <a:xfrm flipH="1">
            <a:off x="7507031" y="3698112"/>
            <a:ext cx="141118" cy="276922"/>
          </a:xfrm>
          <a:prstGeom prst="straightConnector1">
            <a:avLst/>
          </a:prstGeom>
          <a:noFill/>
          <a:ln w="6350" cap="flat" cmpd="sng" algn="ctr">
            <a:solidFill>
              <a:srgbClr val="4472C4"/>
            </a:solidFill>
            <a:prstDash val="solid"/>
            <a:miter lim="800000"/>
            <a:tailEnd type="triangle"/>
          </a:ln>
          <a:effectLst/>
        </p:spPr>
      </p:cxnSp>
      <p:cxnSp>
        <p:nvCxnSpPr>
          <p:cNvPr id="162" name="Straight Arrow Connector 161">
            <a:extLst>
              <a:ext uri="{FF2B5EF4-FFF2-40B4-BE49-F238E27FC236}">
                <a16:creationId xmlns:a16="http://schemas.microsoft.com/office/drawing/2014/main" id="{B46D5A2E-1F5B-47B6-AE6A-7724EEBE4EE7}"/>
              </a:ext>
            </a:extLst>
          </p:cNvPr>
          <p:cNvCxnSpPr>
            <a:cxnSpLocks/>
          </p:cNvCxnSpPr>
          <p:nvPr/>
        </p:nvCxnSpPr>
        <p:spPr>
          <a:xfrm>
            <a:off x="7673698" y="2149339"/>
            <a:ext cx="99745" cy="380832"/>
          </a:xfrm>
          <a:prstGeom prst="straightConnector1">
            <a:avLst/>
          </a:prstGeom>
          <a:noFill/>
          <a:ln w="6350" cap="flat" cmpd="sng" algn="ctr">
            <a:solidFill>
              <a:srgbClr val="4472C4"/>
            </a:solidFill>
            <a:prstDash val="solid"/>
            <a:miter lim="800000"/>
            <a:tailEnd type="triangle"/>
          </a:ln>
          <a:effectLst/>
        </p:spPr>
      </p:cxnSp>
      <p:cxnSp>
        <p:nvCxnSpPr>
          <p:cNvPr id="163" name="Straight Arrow Connector 162">
            <a:extLst>
              <a:ext uri="{FF2B5EF4-FFF2-40B4-BE49-F238E27FC236}">
                <a16:creationId xmlns:a16="http://schemas.microsoft.com/office/drawing/2014/main" id="{11964AF3-6148-412E-AF99-6F630239D5D0}"/>
              </a:ext>
            </a:extLst>
          </p:cNvPr>
          <p:cNvCxnSpPr>
            <a:cxnSpLocks/>
          </p:cNvCxnSpPr>
          <p:nvPr/>
        </p:nvCxnSpPr>
        <p:spPr>
          <a:xfrm flipH="1">
            <a:off x="5541006" y="4971196"/>
            <a:ext cx="498173" cy="148038"/>
          </a:xfrm>
          <a:prstGeom prst="straightConnector1">
            <a:avLst/>
          </a:prstGeom>
          <a:noFill/>
          <a:ln w="6350" cap="flat" cmpd="sng" algn="ctr">
            <a:solidFill>
              <a:srgbClr val="4472C4"/>
            </a:solidFill>
            <a:prstDash val="solid"/>
            <a:miter lim="800000"/>
            <a:tailEnd type="triangle"/>
          </a:ln>
          <a:effectLst/>
        </p:spPr>
      </p:cxnSp>
      <p:cxnSp>
        <p:nvCxnSpPr>
          <p:cNvPr id="164" name="Straight Arrow Connector 163">
            <a:extLst>
              <a:ext uri="{FF2B5EF4-FFF2-40B4-BE49-F238E27FC236}">
                <a16:creationId xmlns:a16="http://schemas.microsoft.com/office/drawing/2014/main" id="{537EF906-DC12-4CA8-88C0-45AF43D2AF4D}"/>
              </a:ext>
            </a:extLst>
          </p:cNvPr>
          <p:cNvCxnSpPr>
            <a:cxnSpLocks/>
          </p:cNvCxnSpPr>
          <p:nvPr/>
        </p:nvCxnSpPr>
        <p:spPr>
          <a:xfrm flipH="1" flipV="1">
            <a:off x="3085814" y="4888834"/>
            <a:ext cx="459573" cy="230400"/>
          </a:xfrm>
          <a:prstGeom prst="straightConnector1">
            <a:avLst/>
          </a:prstGeom>
          <a:noFill/>
          <a:ln w="6350" cap="flat" cmpd="sng" algn="ctr">
            <a:solidFill>
              <a:srgbClr val="4472C4"/>
            </a:solidFill>
            <a:prstDash val="solid"/>
            <a:miter lim="800000"/>
            <a:tailEnd type="triangle"/>
          </a:ln>
          <a:effectLst/>
        </p:spPr>
      </p:cxnSp>
      <p:cxnSp>
        <p:nvCxnSpPr>
          <p:cNvPr id="165" name="Straight Arrow Connector 164">
            <a:extLst>
              <a:ext uri="{FF2B5EF4-FFF2-40B4-BE49-F238E27FC236}">
                <a16:creationId xmlns:a16="http://schemas.microsoft.com/office/drawing/2014/main" id="{B482ECB2-CDD6-4133-A036-1A013DF436EA}"/>
              </a:ext>
            </a:extLst>
          </p:cNvPr>
          <p:cNvCxnSpPr>
            <a:cxnSpLocks/>
          </p:cNvCxnSpPr>
          <p:nvPr/>
        </p:nvCxnSpPr>
        <p:spPr>
          <a:xfrm flipH="1" flipV="1">
            <a:off x="1721132" y="3698113"/>
            <a:ext cx="155121" cy="247048"/>
          </a:xfrm>
          <a:prstGeom prst="straightConnector1">
            <a:avLst/>
          </a:prstGeom>
          <a:noFill/>
          <a:ln w="6350" cap="flat" cmpd="sng" algn="ctr">
            <a:solidFill>
              <a:srgbClr val="4472C4"/>
            </a:solidFill>
            <a:prstDash val="solid"/>
            <a:miter lim="800000"/>
            <a:tailEnd type="triangle"/>
          </a:ln>
          <a:effectLst/>
        </p:spPr>
      </p:cxnSp>
      <p:cxnSp>
        <p:nvCxnSpPr>
          <p:cNvPr id="166" name="Straight Arrow Connector 165">
            <a:extLst>
              <a:ext uri="{FF2B5EF4-FFF2-40B4-BE49-F238E27FC236}">
                <a16:creationId xmlns:a16="http://schemas.microsoft.com/office/drawing/2014/main" id="{91879278-A69A-413D-9D74-EBDE1C7A06EA}"/>
              </a:ext>
            </a:extLst>
          </p:cNvPr>
          <p:cNvCxnSpPr>
            <a:cxnSpLocks/>
          </p:cNvCxnSpPr>
          <p:nvPr/>
        </p:nvCxnSpPr>
        <p:spPr>
          <a:xfrm flipV="1">
            <a:off x="1545289" y="1925811"/>
            <a:ext cx="161606" cy="562864"/>
          </a:xfrm>
          <a:prstGeom prst="straightConnector1">
            <a:avLst/>
          </a:prstGeom>
          <a:noFill/>
          <a:ln w="6350" cap="flat" cmpd="sng" algn="ctr">
            <a:solidFill>
              <a:srgbClr val="4472C4"/>
            </a:solidFill>
            <a:prstDash val="solid"/>
            <a:miter lim="800000"/>
            <a:tailEnd type="triangle"/>
          </a:ln>
          <a:effectLst/>
        </p:spPr>
      </p:cxnSp>
      <p:sp>
        <p:nvSpPr>
          <p:cNvPr id="2" name="Rectangle 1">
            <a:extLst>
              <a:ext uri="{FF2B5EF4-FFF2-40B4-BE49-F238E27FC236}">
                <a16:creationId xmlns:a16="http://schemas.microsoft.com/office/drawing/2014/main" id="{4647EB28-AC06-4C6A-A058-CA7B9A7BB88F}"/>
              </a:ext>
            </a:extLst>
          </p:cNvPr>
          <p:cNvSpPr/>
          <p:nvPr/>
        </p:nvSpPr>
        <p:spPr>
          <a:xfrm>
            <a:off x="2458877" y="6120852"/>
            <a:ext cx="6324204" cy="400751"/>
          </a:xfrm>
          <a:prstGeom prst="rect">
            <a:avLst/>
          </a:prstGeom>
        </p:spPr>
        <p:txBody>
          <a:bodyPr wrap="square">
            <a:spAutoFit/>
          </a:bodyPr>
          <a:lstStyle/>
          <a:p>
            <a:pPr>
              <a:lnSpc>
                <a:spcPct val="107000"/>
              </a:lnSpc>
              <a:spcAft>
                <a:spcPts val="800"/>
              </a:spcAft>
            </a:pPr>
            <a:r>
              <a:rPr lang="en-US" sz="2000" b="1" dirty="0">
                <a:latin typeface="Rockwell Condensed" panose="02060603050405020104" pitchFamily="18" charset="0"/>
                <a:ea typeface="Calibri" panose="020F0502020204030204" pitchFamily="34" charset="0"/>
                <a:cs typeface="Times New Roman" panose="02020603050405020304" pitchFamily="18" charset="0"/>
              </a:rPr>
              <a:t>The process and components for responding to megatrends</a:t>
            </a:r>
            <a:endParaRPr lang="en-ZA" sz="2000" b="1" dirty="0">
              <a:latin typeface="Rockwell Condensed" panose="020606030504050201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4457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44F0E8-9600-494F-A8C1-A674868B3DC9}"/>
              </a:ext>
            </a:extLst>
          </p:cNvPr>
          <p:cNvSpPr>
            <a:spLocks noGrp="1"/>
          </p:cNvSpPr>
          <p:nvPr>
            <p:ph idx="1"/>
          </p:nvPr>
        </p:nvSpPr>
        <p:spPr>
          <a:xfrm>
            <a:off x="1043608" y="620688"/>
            <a:ext cx="7162800" cy="4648200"/>
          </a:xfrm>
        </p:spPr>
        <p:txBody>
          <a:bodyPr/>
          <a:lstStyle/>
          <a:p>
            <a:pPr>
              <a:spcBef>
                <a:spcPts val="0"/>
              </a:spcBef>
              <a:spcAft>
                <a:spcPts val="0"/>
              </a:spcAft>
            </a:pPr>
            <a:r>
              <a:rPr lang="en-US" sz="2000" dirty="0">
                <a:latin typeface="Rockwell" panose="02060603020205020403" pitchFamily="18" charset="0"/>
              </a:rPr>
              <a:t>Formal, permanent core unit (examples)</a:t>
            </a:r>
          </a:p>
          <a:p>
            <a:pPr>
              <a:spcBef>
                <a:spcPts val="0"/>
              </a:spcBef>
              <a:spcAft>
                <a:spcPts val="0"/>
              </a:spcAft>
            </a:pPr>
            <a:endParaRPr lang="en-US" sz="2000" dirty="0">
              <a:latin typeface="Rockwell" panose="02060603020205020403" pitchFamily="18" charset="0"/>
            </a:endParaRPr>
          </a:p>
          <a:p>
            <a:pPr>
              <a:spcBef>
                <a:spcPts val="0"/>
              </a:spcBef>
              <a:spcAft>
                <a:spcPts val="0"/>
              </a:spcAft>
            </a:pPr>
            <a:r>
              <a:rPr lang="en-US" sz="2000" dirty="0">
                <a:latin typeface="Rockwell" panose="02060603020205020403" pitchFamily="18" charset="0"/>
              </a:rPr>
              <a:t>Strategic Planning Forum</a:t>
            </a:r>
          </a:p>
          <a:p>
            <a:pPr lvl="1">
              <a:spcBef>
                <a:spcPts val="0"/>
              </a:spcBef>
              <a:spcAft>
                <a:spcPts val="0"/>
              </a:spcAft>
            </a:pPr>
            <a:endParaRPr lang="en-US" sz="2000" dirty="0">
              <a:latin typeface="Rockwell" panose="02060603020205020403" pitchFamily="18" charset="0"/>
            </a:endParaRPr>
          </a:p>
          <a:p>
            <a:pPr>
              <a:spcBef>
                <a:spcPts val="0"/>
              </a:spcBef>
              <a:spcAft>
                <a:spcPts val="0"/>
              </a:spcAft>
            </a:pPr>
            <a:r>
              <a:rPr lang="en-US" sz="2000" dirty="0">
                <a:latin typeface="Rockwell" panose="02060603020205020403" pitchFamily="18" charset="0"/>
              </a:rPr>
              <a:t>Driven at highest level</a:t>
            </a:r>
          </a:p>
          <a:p>
            <a:pPr lvl="1">
              <a:spcBef>
                <a:spcPts val="0"/>
              </a:spcBef>
              <a:spcAft>
                <a:spcPts val="0"/>
              </a:spcAft>
            </a:pPr>
            <a:endParaRPr lang="en-US" sz="2000" dirty="0">
              <a:latin typeface="Rockwell" panose="02060603020205020403" pitchFamily="18" charset="0"/>
            </a:endParaRPr>
          </a:p>
          <a:p>
            <a:pPr>
              <a:spcBef>
                <a:spcPts val="0"/>
              </a:spcBef>
              <a:spcAft>
                <a:spcPts val="0"/>
              </a:spcAft>
            </a:pPr>
            <a:r>
              <a:rPr lang="en-US" sz="2000" dirty="0">
                <a:latin typeface="Rockwell" panose="02060603020205020403" pitchFamily="18" charset="0"/>
              </a:rPr>
              <a:t>Representation</a:t>
            </a:r>
          </a:p>
          <a:p>
            <a:pPr lvl="1">
              <a:spcBef>
                <a:spcPts val="0"/>
              </a:spcBef>
              <a:spcAft>
                <a:spcPts val="0"/>
              </a:spcAft>
            </a:pPr>
            <a:r>
              <a:rPr lang="en-ZA" dirty="0">
                <a:latin typeface="Rockwell" panose="02060603020205020403" pitchFamily="18" charset="0"/>
              </a:rPr>
              <a:t>Industry</a:t>
            </a:r>
          </a:p>
          <a:p>
            <a:pPr lvl="1">
              <a:spcBef>
                <a:spcPts val="0"/>
              </a:spcBef>
              <a:spcAft>
                <a:spcPts val="0"/>
              </a:spcAft>
            </a:pPr>
            <a:r>
              <a:rPr lang="en-ZA" dirty="0">
                <a:latin typeface="Rockwell" panose="02060603020205020403" pitchFamily="18" charset="0"/>
              </a:rPr>
              <a:t>Government (multi-levels)</a:t>
            </a:r>
          </a:p>
          <a:p>
            <a:pPr lvl="1" algn="just">
              <a:spcBef>
                <a:spcPts val="0"/>
              </a:spcBef>
              <a:spcAft>
                <a:spcPts val="0"/>
              </a:spcAft>
            </a:pPr>
            <a:r>
              <a:rPr lang="en-ZA" dirty="0">
                <a:latin typeface="Rockwell" panose="02060603020205020403" pitchFamily="18" charset="0"/>
              </a:rPr>
              <a:t>Research Institutions/Academics</a:t>
            </a:r>
          </a:p>
          <a:p>
            <a:pPr lvl="1" algn="just">
              <a:spcBef>
                <a:spcPts val="0"/>
              </a:spcBef>
              <a:spcAft>
                <a:spcPts val="0"/>
              </a:spcAft>
            </a:pPr>
            <a:r>
              <a:rPr lang="en-ZA" dirty="0">
                <a:latin typeface="Rockwell" panose="02060603020205020403" pitchFamily="18" charset="0"/>
              </a:rPr>
              <a:t>Communities</a:t>
            </a:r>
          </a:p>
          <a:p>
            <a:pPr lvl="1" algn="just">
              <a:spcBef>
                <a:spcPts val="0"/>
              </a:spcBef>
              <a:spcAft>
                <a:spcPts val="0"/>
              </a:spcAft>
            </a:pPr>
            <a:r>
              <a:rPr lang="en-ZA" i="1" dirty="0">
                <a:latin typeface="Rockwell" panose="02060603020205020403" pitchFamily="18" charset="0"/>
              </a:rPr>
              <a:t>Ad hoc experts</a:t>
            </a:r>
          </a:p>
          <a:p>
            <a:pPr lvl="1" algn="just">
              <a:spcBef>
                <a:spcPts val="0"/>
              </a:spcBef>
              <a:spcAft>
                <a:spcPts val="0"/>
              </a:spcAft>
            </a:pPr>
            <a:endParaRPr lang="en-US" sz="2000" i="1" dirty="0">
              <a:latin typeface="Rockwell" panose="02060603020205020403" pitchFamily="18" charset="0"/>
            </a:endParaRPr>
          </a:p>
          <a:p>
            <a:pPr algn="just">
              <a:spcBef>
                <a:spcPts val="0"/>
              </a:spcBef>
              <a:spcAft>
                <a:spcPts val="0"/>
              </a:spcAft>
            </a:pPr>
            <a:r>
              <a:rPr lang="en-US" sz="2000" dirty="0">
                <a:latin typeface="Rockwell" panose="02060603020205020403" pitchFamily="18" charset="0"/>
              </a:rPr>
              <a:t>Dependent on trend</a:t>
            </a:r>
          </a:p>
          <a:p>
            <a:pPr algn="just">
              <a:spcBef>
                <a:spcPts val="0"/>
              </a:spcBef>
              <a:spcAft>
                <a:spcPts val="0"/>
              </a:spcAft>
            </a:pPr>
            <a:endParaRPr lang="en-US" sz="2000" dirty="0">
              <a:latin typeface="Rockwell" panose="02060603020205020403" pitchFamily="18" charset="0"/>
            </a:endParaRPr>
          </a:p>
          <a:p>
            <a:pPr algn="just">
              <a:spcBef>
                <a:spcPts val="0"/>
              </a:spcBef>
              <a:spcAft>
                <a:spcPts val="0"/>
              </a:spcAft>
            </a:pPr>
            <a:r>
              <a:rPr lang="en-US" sz="2000" dirty="0">
                <a:latin typeface="Rockwell" panose="02060603020205020403" pitchFamily="18" charset="0"/>
              </a:rPr>
              <a:t>A</a:t>
            </a:r>
            <a:r>
              <a:rPr lang="en-ZA" sz="2000" dirty="0" err="1">
                <a:latin typeface="Rockwell" panose="02060603020205020403" pitchFamily="18" charset="0"/>
              </a:rPr>
              <a:t>wareness</a:t>
            </a:r>
            <a:r>
              <a:rPr lang="en-ZA" sz="2000" dirty="0">
                <a:latin typeface="Rockwell" panose="02060603020205020403" pitchFamily="18" charset="0"/>
              </a:rPr>
              <a:t> of conflicting objectives</a:t>
            </a:r>
          </a:p>
          <a:p>
            <a:pPr algn="just">
              <a:spcBef>
                <a:spcPts val="0"/>
              </a:spcBef>
              <a:spcAft>
                <a:spcPts val="0"/>
              </a:spcAft>
            </a:pPr>
            <a:endParaRPr lang="en-US" sz="2000" dirty="0">
              <a:latin typeface="Rockwell" panose="02060603020205020403" pitchFamily="18" charset="0"/>
            </a:endParaRPr>
          </a:p>
          <a:p>
            <a:pPr lvl="1">
              <a:spcBef>
                <a:spcPts val="0"/>
              </a:spcBef>
              <a:spcAft>
                <a:spcPts val="0"/>
              </a:spcAft>
            </a:pPr>
            <a:endParaRPr lang="en-US" dirty="0">
              <a:latin typeface="Rockwell" panose="02060603020205020403" pitchFamily="18" charset="0"/>
            </a:endParaRPr>
          </a:p>
          <a:p>
            <a:pPr lvl="1"/>
            <a:endParaRPr lang="en-ZA" dirty="0"/>
          </a:p>
        </p:txBody>
      </p:sp>
      <p:sp>
        <p:nvSpPr>
          <p:cNvPr id="4" name="Slide Number Placeholder 3">
            <a:extLst>
              <a:ext uri="{FF2B5EF4-FFF2-40B4-BE49-F238E27FC236}">
                <a16:creationId xmlns:a16="http://schemas.microsoft.com/office/drawing/2014/main" id="{11203DFC-8BE8-45E3-8FCC-A83978BA0E3D}"/>
              </a:ext>
            </a:extLst>
          </p:cNvPr>
          <p:cNvSpPr>
            <a:spLocks noGrp="1"/>
          </p:cNvSpPr>
          <p:nvPr>
            <p:ph type="sldNum" sz="quarter" idx="10"/>
          </p:nvPr>
        </p:nvSpPr>
        <p:spPr/>
        <p:txBody>
          <a:bodyPr/>
          <a:lstStyle/>
          <a:p>
            <a:fld id="{A9A33B5C-8EEB-4DD4-A730-D118B075488E}" type="slidenum">
              <a:rPr lang="en-GB" altLang="en-US" smtClean="0"/>
              <a:pPr/>
              <a:t>8</a:t>
            </a:fld>
            <a:endParaRPr lang="en-GB" altLang="en-US"/>
          </a:p>
        </p:txBody>
      </p:sp>
      <p:sp>
        <p:nvSpPr>
          <p:cNvPr id="5" name="Freeform 11">
            <a:extLst>
              <a:ext uri="{FF2B5EF4-FFF2-40B4-BE49-F238E27FC236}">
                <a16:creationId xmlns:a16="http://schemas.microsoft.com/office/drawing/2014/main" id="{C7CD433F-06E4-4FC7-B3F7-450A56ED7B22}"/>
              </a:ext>
            </a:extLst>
          </p:cNvPr>
          <p:cNvSpPr/>
          <p:nvPr/>
        </p:nvSpPr>
        <p:spPr>
          <a:xfrm>
            <a:off x="6228184" y="407234"/>
            <a:ext cx="2235200" cy="2235200"/>
          </a:xfrm>
          <a:custGeom>
            <a:avLst/>
            <a:gdLst>
              <a:gd name="connsiteX0" fmla="*/ 1586555 w 2235200"/>
              <a:gd name="connsiteY0" fmla="*/ 356377 h 2235200"/>
              <a:gd name="connsiteX1" fmla="*/ 1760418 w 2235200"/>
              <a:gd name="connsiteY1" fmla="*/ 210481 h 2235200"/>
              <a:gd name="connsiteX2" fmla="*/ 1899314 w 2235200"/>
              <a:gd name="connsiteY2" fmla="*/ 327029 h 2235200"/>
              <a:gd name="connsiteX3" fmla="*/ 1785825 w 2235200"/>
              <a:gd name="connsiteY3" fmla="*/ 523585 h 2235200"/>
              <a:gd name="connsiteX4" fmla="*/ 1966144 w 2235200"/>
              <a:gd name="connsiteY4" fmla="*/ 835907 h 2235200"/>
              <a:gd name="connsiteX5" fmla="*/ 2193112 w 2235200"/>
              <a:gd name="connsiteY5" fmla="*/ 835901 h 2235200"/>
              <a:gd name="connsiteX6" fmla="*/ 2224597 w 2235200"/>
              <a:gd name="connsiteY6" fmla="*/ 1014463 h 2235200"/>
              <a:gd name="connsiteX7" fmla="*/ 2011316 w 2235200"/>
              <a:gd name="connsiteY7" fmla="*/ 1092085 h 2235200"/>
              <a:gd name="connsiteX8" fmla="*/ 1948692 w 2235200"/>
              <a:gd name="connsiteY8" fmla="*/ 1447245 h 2235200"/>
              <a:gd name="connsiteX9" fmla="*/ 2122562 w 2235200"/>
              <a:gd name="connsiteY9" fmla="*/ 1593132 h 2235200"/>
              <a:gd name="connsiteX10" fmla="*/ 2031904 w 2235200"/>
              <a:gd name="connsiteY10" fmla="*/ 1750157 h 2235200"/>
              <a:gd name="connsiteX11" fmla="*/ 1818627 w 2235200"/>
              <a:gd name="connsiteY11" fmla="*/ 1672524 h 2235200"/>
              <a:gd name="connsiteX12" fmla="*/ 1542362 w 2235200"/>
              <a:gd name="connsiteY12" fmla="*/ 1904338 h 2235200"/>
              <a:gd name="connsiteX13" fmla="*/ 1581780 w 2235200"/>
              <a:gd name="connsiteY13" fmla="*/ 2127856 h 2235200"/>
              <a:gd name="connsiteX14" fmla="*/ 1411398 w 2235200"/>
              <a:gd name="connsiteY14" fmla="*/ 2189870 h 2235200"/>
              <a:gd name="connsiteX15" fmla="*/ 1297919 w 2235200"/>
              <a:gd name="connsiteY15" fmla="*/ 1993308 h 2235200"/>
              <a:gd name="connsiteX16" fmla="*/ 937280 w 2235200"/>
              <a:gd name="connsiteY16" fmla="*/ 1993308 h 2235200"/>
              <a:gd name="connsiteX17" fmla="*/ 823802 w 2235200"/>
              <a:gd name="connsiteY17" fmla="*/ 2189870 h 2235200"/>
              <a:gd name="connsiteX18" fmla="*/ 653420 w 2235200"/>
              <a:gd name="connsiteY18" fmla="*/ 2127856 h 2235200"/>
              <a:gd name="connsiteX19" fmla="*/ 692839 w 2235200"/>
              <a:gd name="connsiteY19" fmla="*/ 1904338 h 2235200"/>
              <a:gd name="connsiteX20" fmla="*/ 416574 w 2235200"/>
              <a:gd name="connsiteY20" fmla="*/ 1672524 h 2235200"/>
              <a:gd name="connsiteX21" fmla="*/ 203296 w 2235200"/>
              <a:gd name="connsiteY21" fmla="*/ 1750157 h 2235200"/>
              <a:gd name="connsiteX22" fmla="*/ 112638 w 2235200"/>
              <a:gd name="connsiteY22" fmla="*/ 1593132 h 2235200"/>
              <a:gd name="connsiteX23" fmla="*/ 286508 w 2235200"/>
              <a:gd name="connsiteY23" fmla="*/ 1447245 h 2235200"/>
              <a:gd name="connsiteX24" fmla="*/ 223884 w 2235200"/>
              <a:gd name="connsiteY24" fmla="*/ 1092085 h 2235200"/>
              <a:gd name="connsiteX25" fmla="*/ 10603 w 2235200"/>
              <a:gd name="connsiteY25" fmla="*/ 1014463 h 2235200"/>
              <a:gd name="connsiteX26" fmla="*/ 42088 w 2235200"/>
              <a:gd name="connsiteY26" fmla="*/ 835901 h 2235200"/>
              <a:gd name="connsiteX27" fmla="*/ 269055 w 2235200"/>
              <a:gd name="connsiteY27" fmla="*/ 835907 h 2235200"/>
              <a:gd name="connsiteX28" fmla="*/ 449374 w 2235200"/>
              <a:gd name="connsiteY28" fmla="*/ 523585 h 2235200"/>
              <a:gd name="connsiteX29" fmla="*/ 335886 w 2235200"/>
              <a:gd name="connsiteY29" fmla="*/ 327029 h 2235200"/>
              <a:gd name="connsiteX30" fmla="*/ 474782 w 2235200"/>
              <a:gd name="connsiteY30" fmla="*/ 210481 h 2235200"/>
              <a:gd name="connsiteX31" fmla="*/ 648645 w 2235200"/>
              <a:gd name="connsiteY31" fmla="*/ 356377 h 2235200"/>
              <a:gd name="connsiteX32" fmla="*/ 987535 w 2235200"/>
              <a:gd name="connsiteY32" fmla="*/ 233031 h 2235200"/>
              <a:gd name="connsiteX33" fmla="*/ 1026942 w 2235200"/>
              <a:gd name="connsiteY33" fmla="*/ 9511 h 2235200"/>
              <a:gd name="connsiteX34" fmla="*/ 1208258 w 2235200"/>
              <a:gd name="connsiteY34" fmla="*/ 9511 h 2235200"/>
              <a:gd name="connsiteX35" fmla="*/ 1247665 w 2235200"/>
              <a:gd name="connsiteY35" fmla="*/ 233031 h 2235200"/>
              <a:gd name="connsiteX36" fmla="*/ 1586555 w 2235200"/>
              <a:gd name="connsiteY36" fmla="*/ 356377 h 223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35200" h="2235200">
                <a:moveTo>
                  <a:pt x="1586555" y="356377"/>
                </a:moveTo>
                <a:lnTo>
                  <a:pt x="1760418" y="210481"/>
                </a:lnTo>
                <a:lnTo>
                  <a:pt x="1899314" y="327029"/>
                </a:lnTo>
                <a:lnTo>
                  <a:pt x="1785825" y="523585"/>
                </a:lnTo>
                <a:cubicBezTo>
                  <a:pt x="1866522" y="614364"/>
                  <a:pt x="1927876" y="720632"/>
                  <a:pt x="1966144" y="835907"/>
                </a:cubicBezTo>
                <a:lnTo>
                  <a:pt x="2193112" y="835901"/>
                </a:lnTo>
                <a:lnTo>
                  <a:pt x="2224597" y="1014463"/>
                </a:lnTo>
                <a:lnTo>
                  <a:pt x="2011316" y="1092085"/>
                </a:lnTo>
                <a:cubicBezTo>
                  <a:pt x="2014782" y="1213496"/>
                  <a:pt x="1993474" y="1334341"/>
                  <a:pt x="1948692" y="1447245"/>
                </a:cubicBezTo>
                <a:lnTo>
                  <a:pt x="2122562" y="1593132"/>
                </a:lnTo>
                <a:lnTo>
                  <a:pt x="2031904" y="1750157"/>
                </a:lnTo>
                <a:lnTo>
                  <a:pt x="1818627" y="1672524"/>
                </a:lnTo>
                <a:cubicBezTo>
                  <a:pt x="1743241" y="1767759"/>
                  <a:pt x="1649240" y="1846634"/>
                  <a:pt x="1542362" y="1904338"/>
                </a:cubicBezTo>
                <a:lnTo>
                  <a:pt x="1581780" y="2127856"/>
                </a:lnTo>
                <a:lnTo>
                  <a:pt x="1411398" y="2189870"/>
                </a:lnTo>
                <a:lnTo>
                  <a:pt x="1297919" y="1993308"/>
                </a:lnTo>
                <a:cubicBezTo>
                  <a:pt x="1178954" y="2017804"/>
                  <a:pt x="1056245" y="2017804"/>
                  <a:pt x="937280" y="1993308"/>
                </a:cubicBezTo>
                <a:lnTo>
                  <a:pt x="823802" y="2189870"/>
                </a:lnTo>
                <a:lnTo>
                  <a:pt x="653420" y="2127856"/>
                </a:lnTo>
                <a:lnTo>
                  <a:pt x="692839" y="1904338"/>
                </a:lnTo>
                <a:cubicBezTo>
                  <a:pt x="585961" y="1846634"/>
                  <a:pt x="491960" y="1767758"/>
                  <a:pt x="416574" y="1672524"/>
                </a:cubicBezTo>
                <a:lnTo>
                  <a:pt x="203296" y="1750157"/>
                </a:lnTo>
                <a:lnTo>
                  <a:pt x="112638" y="1593132"/>
                </a:lnTo>
                <a:lnTo>
                  <a:pt x="286508" y="1447245"/>
                </a:lnTo>
                <a:cubicBezTo>
                  <a:pt x="241726" y="1334341"/>
                  <a:pt x="220417" y="1213496"/>
                  <a:pt x="223884" y="1092085"/>
                </a:cubicBezTo>
                <a:lnTo>
                  <a:pt x="10603" y="1014463"/>
                </a:lnTo>
                <a:lnTo>
                  <a:pt x="42088" y="835901"/>
                </a:lnTo>
                <a:lnTo>
                  <a:pt x="269055" y="835907"/>
                </a:lnTo>
                <a:cubicBezTo>
                  <a:pt x="307323" y="720632"/>
                  <a:pt x="368677" y="614363"/>
                  <a:pt x="449374" y="523585"/>
                </a:cubicBezTo>
                <a:lnTo>
                  <a:pt x="335886" y="327029"/>
                </a:lnTo>
                <a:lnTo>
                  <a:pt x="474782" y="210481"/>
                </a:lnTo>
                <a:lnTo>
                  <a:pt x="648645" y="356377"/>
                </a:lnTo>
                <a:cubicBezTo>
                  <a:pt x="752057" y="292669"/>
                  <a:pt x="867366" y="250701"/>
                  <a:pt x="987535" y="233031"/>
                </a:cubicBezTo>
                <a:lnTo>
                  <a:pt x="1026942" y="9511"/>
                </a:lnTo>
                <a:lnTo>
                  <a:pt x="1208258" y="9511"/>
                </a:lnTo>
                <a:lnTo>
                  <a:pt x="1247665" y="233031"/>
                </a:lnTo>
                <a:cubicBezTo>
                  <a:pt x="1367834" y="250700"/>
                  <a:pt x="1483142" y="292669"/>
                  <a:pt x="1586555" y="356377"/>
                </a:cubicBezTo>
                <a:close/>
              </a:path>
            </a:pathLst>
          </a:custGeom>
          <a:solidFill>
            <a:srgbClr val="FFC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rgbClr r="0" g="0" b="0"/>
          </a:lnRef>
          <a:fillRef idx="1">
            <a:schemeClr val="accent1">
              <a:hueOff val="0"/>
              <a:satOff val="0"/>
              <a:lumOff val="0"/>
              <a:alphaOff val="0"/>
            </a:schemeClr>
          </a:fillRef>
          <a:effectRef idx="0">
            <a:scrgbClr r="0" g="0" b="0"/>
          </a:effectRef>
          <a:fontRef idx="minor">
            <a:schemeClr val="lt1"/>
          </a:fontRef>
        </p:style>
        <p:txBody>
          <a:bodyPr spcFirstLastPara="0" vert="horz" wrap="square" lIns="462075" tIns="536285" rIns="462075" bIns="575376" numCol="1" spcCol="1270" anchor="ctr" anchorCtr="0">
            <a:noAutofit/>
          </a:bodyPr>
          <a:lstStyle/>
          <a:p>
            <a:pPr lvl="0" algn="ctr" defTabSz="444500">
              <a:lnSpc>
                <a:spcPct val="90000"/>
              </a:lnSpc>
              <a:spcBef>
                <a:spcPct val="0"/>
              </a:spcBef>
              <a:spcAft>
                <a:spcPct val="35000"/>
              </a:spcAft>
            </a:pPr>
            <a:r>
              <a:rPr lang="en-US" sz="1600" b="1" kern="1200" cap="none" spc="0" dirty="0">
                <a:ln w="0"/>
                <a:solidFill>
                  <a:schemeClr val="tx1"/>
                </a:solidFill>
                <a:effectLst>
                  <a:outerShdw blurRad="38100" dist="19050" dir="2700000" algn="tl" rotWithShape="0">
                    <a:schemeClr val="dk1">
                      <a:alpha val="40000"/>
                    </a:schemeClr>
                  </a:outerShdw>
                </a:effectLst>
              </a:rPr>
              <a:t>Institutional </a:t>
            </a:r>
          </a:p>
          <a:p>
            <a:pPr lvl="0" algn="ctr" defTabSz="444500">
              <a:lnSpc>
                <a:spcPct val="90000"/>
              </a:lnSpc>
              <a:spcBef>
                <a:spcPct val="0"/>
              </a:spcBef>
              <a:spcAft>
                <a:spcPct val="35000"/>
              </a:spcAft>
            </a:pPr>
            <a:r>
              <a:rPr lang="en-US" sz="1600" b="1" kern="1200" cap="none" spc="0" dirty="0">
                <a:ln w="0"/>
                <a:solidFill>
                  <a:schemeClr val="tx1"/>
                </a:solidFill>
                <a:effectLst>
                  <a:outerShdw blurRad="38100" dist="19050" dir="2700000" algn="tl" rotWithShape="0">
                    <a:schemeClr val="dk1">
                      <a:alpha val="40000"/>
                    </a:schemeClr>
                  </a:outerShdw>
                </a:effectLst>
              </a:rPr>
              <a:t>Structure</a:t>
            </a:r>
          </a:p>
        </p:txBody>
      </p:sp>
    </p:spTree>
    <p:extLst>
      <p:ext uri="{BB962C8B-B14F-4D97-AF65-F5344CB8AC3E}">
        <p14:creationId xmlns:p14="http://schemas.microsoft.com/office/powerpoint/2010/main" val="213975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AF61EB-B5BB-44EA-8FE2-65B671F5717D}"/>
              </a:ext>
            </a:extLst>
          </p:cNvPr>
          <p:cNvSpPr>
            <a:spLocks noGrp="1"/>
          </p:cNvSpPr>
          <p:nvPr>
            <p:ph idx="1"/>
          </p:nvPr>
        </p:nvSpPr>
        <p:spPr>
          <a:xfrm>
            <a:off x="1035137" y="1484784"/>
            <a:ext cx="7162800" cy="4648200"/>
          </a:xfrm>
        </p:spPr>
        <p:txBody>
          <a:bodyPr/>
          <a:lstStyle/>
          <a:p>
            <a:endParaRPr lang="en-US" dirty="0"/>
          </a:p>
          <a:p>
            <a:endParaRPr lang="en-US" dirty="0"/>
          </a:p>
          <a:p>
            <a:pPr marL="0" indent="0" algn="ctr">
              <a:buNone/>
            </a:pPr>
            <a:r>
              <a:rPr lang="en-US" sz="2400" b="1" dirty="0">
                <a:latin typeface="Rockwell" panose="02060603020205020403" pitchFamily="18" charset="0"/>
              </a:rPr>
              <a:t>E</a:t>
            </a:r>
            <a:r>
              <a:rPr lang="en-ZA" sz="2400" b="1" dirty="0" err="1">
                <a:latin typeface="Rockwell" panose="02060603020205020403" pitchFamily="18" charset="0"/>
              </a:rPr>
              <a:t>arly</a:t>
            </a:r>
            <a:r>
              <a:rPr lang="en-ZA" sz="2400" b="1" dirty="0">
                <a:latin typeface="Rockwell" panose="02060603020205020403" pitchFamily="18" charset="0"/>
              </a:rPr>
              <a:t> warning signs</a:t>
            </a:r>
          </a:p>
          <a:p>
            <a:pPr marL="457200" lvl="1" indent="0" algn="ctr">
              <a:buNone/>
            </a:pPr>
            <a:endParaRPr lang="en-US" sz="2400" b="1" dirty="0">
              <a:latin typeface="Rockwell" panose="02060603020205020403" pitchFamily="18" charset="0"/>
            </a:endParaRPr>
          </a:p>
          <a:p>
            <a:pPr marL="457200" lvl="1" indent="0" algn="ctr">
              <a:buNone/>
            </a:pPr>
            <a:r>
              <a:rPr lang="en-US" sz="2400" b="1" dirty="0">
                <a:latin typeface="Rockwell" panose="02060603020205020403" pitchFamily="18" charset="0"/>
              </a:rPr>
              <a:t>W</a:t>
            </a:r>
            <a:r>
              <a:rPr lang="en-ZA" sz="2400" b="1" dirty="0" err="1">
                <a:latin typeface="Rockwell" panose="02060603020205020403" pitchFamily="18" charset="0"/>
              </a:rPr>
              <a:t>eak</a:t>
            </a:r>
            <a:r>
              <a:rPr lang="en-ZA" sz="2400" b="1" dirty="0">
                <a:latin typeface="Rockwell" panose="02060603020205020403" pitchFamily="18" charset="0"/>
              </a:rPr>
              <a:t> signals</a:t>
            </a:r>
          </a:p>
          <a:p>
            <a:pPr marL="457200" lvl="1" indent="0" algn="ctr">
              <a:buNone/>
            </a:pPr>
            <a:endParaRPr lang="en-ZA" sz="2400" b="1" dirty="0">
              <a:latin typeface="Rockwell" panose="02060603020205020403" pitchFamily="18" charset="0"/>
            </a:endParaRPr>
          </a:p>
          <a:p>
            <a:pPr marL="457200" lvl="1" indent="0" algn="ctr">
              <a:buNone/>
            </a:pPr>
            <a:r>
              <a:rPr lang="en-US" sz="2400" b="1" dirty="0">
                <a:latin typeface="Rockwell" panose="02060603020205020403" pitchFamily="18" charset="0"/>
              </a:rPr>
              <a:t>W</a:t>
            </a:r>
            <a:r>
              <a:rPr lang="en-ZA" sz="2400" b="1" dirty="0" err="1">
                <a:latin typeface="Rockwell" panose="02060603020205020403" pitchFamily="18" charset="0"/>
              </a:rPr>
              <a:t>ild</a:t>
            </a:r>
            <a:r>
              <a:rPr lang="en-ZA" sz="2400" b="1" dirty="0">
                <a:latin typeface="Rockwell" panose="02060603020205020403" pitchFamily="18" charset="0"/>
              </a:rPr>
              <a:t> cards</a:t>
            </a:r>
          </a:p>
        </p:txBody>
      </p:sp>
      <p:sp>
        <p:nvSpPr>
          <p:cNvPr id="4" name="Slide Number Placeholder 3"/>
          <p:cNvSpPr>
            <a:spLocks noGrp="1"/>
          </p:cNvSpPr>
          <p:nvPr>
            <p:ph type="sldNum" sz="quarter" idx="10"/>
          </p:nvPr>
        </p:nvSpPr>
        <p:spPr/>
        <p:txBody>
          <a:bodyPr/>
          <a:lstStyle/>
          <a:p>
            <a:fld id="{A9A33B5C-8EEB-4DD4-A730-D118B075488E}" type="slidenum">
              <a:rPr lang="en-GB" altLang="en-US" smtClean="0"/>
              <a:pPr/>
              <a:t>9</a:t>
            </a:fld>
            <a:endParaRPr lang="en-GB" altLang="en-US"/>
          </a:p>
        </p:txBody>
      </p:sp>
      <p:sp>
        <p:nvSpPr>
          <p:cNvPr id="50" name="Down Arrow 49"/>
          <p:cNvSpPr/>
          <p:nvPr/>
        </p:nvSpPr>
        <p:spPr>
          <a:xfrm rot="18635446">
            <a:off x="651165" y="199871"/>
            <a:ext cx="1337867" cy="2092992"/>
          </a:xfrm>
          <a:prstGeom prst="downArrow">
            <a:avLst/>
          </a:prstGeom>
          <a:solidFill>
            <a:srgbClr val="FF33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600" b="1" dirty="0" err="1"/>
              <a:t>Indicars</a:t>
            </a:r>
            <a:r>
              <a:rPr lang="en-US" sz="1600" b="1" dirty="0"/>
              <a:t> / Signals</a:t>
            </a:r>
            <a:endParaRPr lang="en-ZA" sz="1600" b="1" dirty="0"/>
          </a:p>
        </p:txBody>
      </p:sp>
      <p:sp>
        <p:nvSpPr>
          <p:cNvPr id="54" name="Down Arrow 53"/>
          <p:cNvSpPr/>
          <p:nvPr/>
        </p:nvSpPr>
        <p:spPr>
          <a:xfrm rot="2935681">
            <a:off x="7194224" y="215732"/>
            <a:ext cx="1221823" cy="2063154"/>
          </a:xfrm>
          <a:prstGeom prst="downArrow">
            <a:avLst/>
          </a:prstGeom>
          <a:solidFill>
            <a:srgbClr val="FF33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600" b="1" dirty="0"/>
              <a:t>Indicators / Signals</a:t>
            </a:r>
            <a:endParaRPr lang="en-ZA" sz="1600" b="1" dirty="0"/>
          </a:p>
        </p:txBody>
      </p:sp>
      <p:sp>
        <p:nvSpPr>
          <p:cNvPr id="2" name="Rectangle 1">
            <a:extLst>
              <a:ext uri="{FF2B5EF4-FFF2-40B4-BE49-F238E27FC236}">
                <a16:creationId xmlns:a16="http://schemas.microsoft.com/office/drawing/2014/main" id="{7F34764C-38B5-495C-8166-F0E09A5349C8}"/>
              </a:ext>
            </a:extLst>
          </p:cNvPr>
          <p:cNvSpPr/>
          <p:nvPr/>
        </p:nvSpPr>
        <p:spPr>
          <a:xfrm>
            <a:off x="2758820" y="690175"/>
            <a:ext cx="3587842" cy="584775"/>
          </a:xfrm>
          <a:prstGeom prst="rect">
            <a:avLst/>
          </a:prstGeom>
        </p:spPr>
        <p:txBody>
          <a:bodyPr wrap="none">
            <a:spAutoFit/>
          </a:bodyPr>
          <a:lstStyle/>
          <a:p>
            <a:pPr marL="0" indent="0" algn="ctr">
              <a:buNone/>
            </a:pPr>
            <a:r>
              <a:rPr lang="en-ZA" sz="3200" b="1" dirty="0">
                <a:solidFill>
                  <a:schemeClr val="bg1"/>
                </a:solidFill>
                <a:latin typeface="Rockwell" panose="02060603020205020403" pitchFamily="18" charset="0"/>
              </a:rPr>
              <a:t>Emerging trends</a:t>
            </a:r>
            <a:endParaRPr lang="en-US" sz="3200" dirty="0">
              <a:solidFill>
                <a:schemeClr val="bg1"/>
              </a:solidFill>
            </a:endParaRPr>
          </a:p>
        </p:txBody>
      </p:sp>
    </p:spTree>
    <p:extLst>
      <p:ext uri="{BB962C8B-B14F-4D97-AF65-F5344CB8AC3E}">
        <p14:creationId xmlns:p14="http://schemas.microsoft.com/office/powerpoint/2010/main" val="4070110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additive="base">
                                        <p:cTn id="7" dur="500" fill="hold"/>
                                        <p:tgtEl>
                                          <p:spTgt spid="50"/>
                                        </p:tgtEl>
                                        <p:attrNameLst>
                                          <p:attrName>ppt_x</p:attrName>
                                        </p:attrNameLst>
                                      </p:cBhvr>
                                      <p:tavLst>
                                        <p:tav tm="0">
                                          <p:val>
                                            <p:strVal val="0-#ppt_w/2"/>
                                          </p:val>
                                        </p:tav>
                                        <p:tav tm="100000">
                                          <p:val>
                                            <p:strVal val="#ppt_x"/>
                                          </p:val>
                                        </p:tav>
                                      </p:tavLst>
                                    </p:anim>
                                    <p:anim calcmode="lin" valueType="num">
                                      <p:cBhvr additive="base">
                                        <p:cTn id="8" dur="500" fill="hold"/>
                                        <p:tgtEl>
                                          <p:spTgt spid="50"/>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54"/>
                                        </p:tgtEl>
                                        <p:attrNameLst>
                                          <p:attrName>style.visibility</p:attrName>
                                        </p:attrNameLst>
                                      </p:cBhvr>
                                      <p:to>
                                        <p:strVal val="visible"/>
                                      </p:to>
                                    </p:set>
                                    <p:anim calcmode="lin" valueType="num">
                                      <p:cBhvr additive="base">
                                        <p:cTn id="11" dur="500" fill="hold"/>
                                        <p:tgtEl>
                                          <p:spTgt spid="54"/>
                                        </p:tgtEl>
                                        <p:attrNameLst>
                                          <p:attrName>ppt_x</p:attrName>
                                        </p:attrNameLst>
                                      </p:cBhvr>
                                      <p:tavLst>
                                        <p:tav tm="0">
                                          <p:val>
                                            <p:strVal val="1+#ppt_w/2"/>
                                          </p:val>
                                        </p:tav>
                                        <p:tav tm="100000">
                                          <p:val>
                                            <p:strVal val="#ppt_x"/>
                                          </p:val>
                                        </p:tav>
                                      </p:tavLst>
                                    </p:anim>
                                    <p:anim calcmode="lin" valueType="num">
                                      <p:cBhvr additive="base">
                                        <p:cTn id="12" dur="500" fill="hold"/>
                                        <p:tgtEl>
                                          <p:spTgt spid="5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4" grpId="0" animBg="1"/>
    </p:bldLst>
  </p:timing>
</p:sld>
</file>

<file path=ppt/theme/theme1.xml><?xml version="1.0" encoding="utf-8"?>
<a:theme xmlns:a="http://schemas.openxmlformats.org/drawingml/2006/main" name="Ppt0000002">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c209e311-10e2-42ba-a66c-0984c872cd2d">N4FUYHAX2DSF-2092969366-15</_dlc_DocId>
    <_dlc_DocIdUrl xmlns="c209e311-10e2-42ba-a66c-0984c872cd2d">
      <Url>https://sp19prd01/ResearchRepo/_layouts/15/DocIdRedir.aspx?ID=N4FUYHAX2DSF-2092969366-15</Url>
      <Description>N4FUYHAX2DSF-2092969366-15</Description>
    </_dlc_DocIdUrl>
    <Authors xmlns="c209e311-10e2-42ba-a66c-0984c872cd2d">Berendien Lubbe 
Anneli Douglas
</Authors>
    <SeminarDocType xmlns="a58690a8-feff-4c4c-90ef-0207983e17a2">Seminar Presentation</SeminarDocType>
    <Year xmlns="c209e311-10e2-42ba-a66c-0984c872cd2d">2020</Year>
    <Institution xmlns="c209e311-10e2-42ba-a66c-0984c872cd2d">University of Pretoria</Institution>
    <Related_x0020_1 xmlns="a58690a8-feff-4c4c-90ef-0207983e17a2">
      <Url>https://tkp.tourism.gov.za/ResearchRepo/Shared%20Documents/An%20assessment%20of%20the%20impact%20of%20mega%20trends%20in%20the%20tourism%20sector.pdf?csf=1&amp;e=IpzyTJ</Url>
      <Description>https://tkp.tourism.gov.za/ResearchRepo/Shared%20Documents/An%20assessment%20of%20the%20impact%20of%20mega%20trends%20in%20the%20tourism%20sector.pdf?csf=1&amp;e=IpzyTJ</Description>
    </Related_x0020_1>
    <Institution2 xmlns="a58690a8-feff-4c4c-90ef-0207983e17a2" xsi:nil="true"/>
    <Related2 xmlns="a58690a8-feff-4c4c-90ef-0207983e17a2">
      <Url xsi:nil="true"/>
      <Description xsi:nil="true"/>
    </Related2>
    <RelatedType2 xmlns="ea5c4563-6859-4613-bb7d-01bad11ac3bb" xsi:nil="true"/>
    <RelatedType1 xmlns="ea5c4563-6859-4613-bb7d-01bad11ac3bb">Research Report</RelatedType1>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Seminar Document" ma:contentTypeID="0x0101002FB3B7F63E47E640ADD96B9B438D7913003928CA5547492A41A587E79780AF418F" ma:contentTypeVersion="14" ma:contentTypeDescription="" ma:contentTypeScope="" ma:versionID="bd4043a51bc26d5750389d20a0711887">
  <xsd:schema xmlns:xsd="http://www.w3.org/2001/XMLSchema" xmlns:xs="http://www.w3.org/2001/XMLSchema" xmlns:p="http://schemas.microsoft.com/office/2006/metadata/properties" xmlns:ns2="c209e311-10e2-42ba-a66c-0984c872cd2d" xmlns:ns3="a58690a8-feff-4c4c-90ef-0207983e17a2" xmlns:ns4="ea5c4563-6859-4613-bb7d-01bad11ac3bb" targetNamespace="http://schemas.microsoft.com/office/2006/metadata/properties" ma:root="true" ma:fieldsID="6264f27b4f68c79f320398d0f9803b64" ns2:_="" ns3:_="" ns4:_="">
    <xsd:import namespace="c209e311-10e2-42ba-a66c-0984c872cd2d"/>
    <xsd:import namespace="a58690a8-feff-4c4c-90ef-0207983e17a2"/>
    <xsd:import namespace="ea5c4563-6859-4613-bb7d-01bad11ac3bb"/>
    <xsd:element name="properties">
      <xsd:complexType>
        <xsd:sequence>
          <xsd:element name="documentManagement">
            <xsd:complexType>
              <xsd:all>
                <xsd:element ref="ns2:Authors" minOccurs="0"/>
                <xsd:element ref="ns2:Year" minOccurs="0"/>
                <xsd:element ref="ns3:SeminarDocType" minOccurs="0"/>
                <xsd:element ref="ns2:Institution" minOccurs="0"/>
                <xsd:element ref="ns3:Institution2" minOccurs="0"/>
                <xsd:element ref="ns3:Related_x0020_1" minOccurs="0"/>
                <xsd:element ref="ns4:RelatedType1" minOccurs="0"/>
                <xsd:element ref="ns3:Related2" minOccurs="0"/>
                <xsd:element ref="ns4:RelatedType2"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09e311-10e2-42ba-a66c-0984c872cd2d" elementFormDefault="qualified">
    <xsd:import namespace="http://schemas.microsoft.com/office/2006/documentManagement/types"/>
    <xsd:import namespace="http://schemas.microsoft.com/office/infopath/2007/PartnerControls"/>
    <xsd:element name="Authors" ma:index="2" nillable="true" ma:displayName="Authors" ma:description="One author per line." ma:internalName="Authors">
      <xsd:simpleType>
        <xsd:restriction base="dms:Note"/>
      </xsd:simpleType>
    </xsd:element>
    <xsd:element name="Year" ma:index="3" nillable="true" ma:displayName="Year" ma:internalName="Year">
      <xsd:simpleType>
        <xsd:restriction base="dms:Number">
          <xsd:maxInclusive value="2100"/>
          <xsd:minInclusive value="1900"/>
        </xsd:restriction>
      </xsd:simpleType>
    </xsd:element>
    <xsd:element name="Institution" ma:index="5" nillable="true" ma:displayName="Institution" ma:internalName="Institution">
      <xsd:simpleType>
        <xsd:restriction base="dms:Text">
          <xsd:maxLength value="255"/>
        </xsd:restriction>
      </xsd:simpleType>
    </xsd:element>
    <xsd:element name="_dlc_DocId" ma:index="17" nillable="true" ma:displayName="Document ID Value" ma:description="The value of the document ID assigned to this item." ma:internalName="_dlc_DocId" ma:readOnly="true">
      <xsd:simpleType>
        <xsd:restriction base="dms:Text"/>
      </xsd:simpleType>
    </xsd:element>
    <xsd:element name="_dlc_DocIdUrl" ma:index="1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9"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58690a8-feff-4c4c-90ef-0207983e17a2" elementFormDefault="qualified">
    <xsd:import namespace="http://schemas.microsoft.com/office/2006/documentManagement/types"/>
    <xsd:import namespace="http://schemas.microsoft.com/office/infopath/2007/PartnerControls"/>
    <xsd:element name="SeminarDocType" ma:index="4" nillable="true" ma:displayName="Seminar Document Type" ma:internalName="SeminarDocType">
      <xsd:simpleType>
        <xsd:restriction base="dms:Choice">
          <xsd:enumeration value="Conference / Workshop Presentation"/>
          <xsd:enumeration value="Poster Exhibition"/>
          <xsd:enumeration value="Seminar Booklet"/>
          <xsd:enumeration value="Seminar Presentation"/>
        </xsd:restriction>
      </xsd:simpleType>
    </xsd:element>
    <xsd:element name="Institution2" ma:index="6" nillable="true" ma:displayName="Institution2" ma:internalName="Institution2">
      <xsd:simpleType>
        <xsd:restriction base="dms:Text">
          <xsd:maxLength value="255"/>
        </xsd:restriction>
      </xsd:simpleType>
    </xsd:element>
    <xsd:element name="Related_x0020_1" ma:index="7" nillable="true" ma:displayName="Related 1" ma:format="Hyperlink" ma:internalName="Related_x0020_1">
      <xsd:complexType>
        <xsd:complexContent>
          <xsd:extension base="dms:URL">
            <xsd:sequence>
              <xsd:element name="Url" type="dms:ValidUrl" minOccurs="0" nillable="true"/>
              <xsd:element name="Description" type="xsd:string" nillable="true"/>
            </xsd:sequence>
          </xsd:extension>
        </xsd:complexContent>
      </xsd:complexType>
    </xsd:element>
    <xsd:element name="Related2" ma:index="9" nillable="true" ma:displayName="Related 2" ma:format="Hyperlink" ma:internalName="Related2">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a5c4563-6859-4613-bb7d-01bad11ac3bb" elementFormDefault="qualified">
    <xsd:import namespace="http://schemas.microsoft.com/office/2006/documentManagement/types"/>
    <xsd:import namespace="http://schemas.microsoft.com/office/infopath/2007/PartnerControls"/>
    <xsd:element name="RelatedType1" ma:index="8" nillable="true" ma:displayName="Related Type 1" ma:format="Dropdown" ma:internalName="RelatedType1">
      <xsd:simpleType>
        <xsd:restriction base="dms:Choice">
          <xsd:enumeration value="Dissertation"/>
          <xsd:enumeration value="Journal Article"/>
          <xsd:enumeration value="Poster Exhibition"/>
          <xsd:enumeration value="Presentation"/>
          <xsd:enumeration value="Research Report"/>
          <xsd:enumeration value="Model / Framework"/>
          <xsd:enumeration value="Theses"/>
        </xsd:restriction>
      </xsd:simpleType>
    </xsd:element>
    <xsd:element name="RelatedType2" ma:index="10" nillable="true" ma:displayName="Related Type 2" ma:format="Dropdown" ma:internalName="RelatedType2">
      <xsd:simpleType>
        <xsd:restriction base="dms:Choice">
          <xsd:enumeration value="Dissertation"/>
          <xsd:enumeration value="Journal Article"/>
          <xsd:enumeration value="Poster Exhibition"/>
          <xsd:enumeration value="Presentation"/>
          <xsd:enumeration value="Research Report"/>
          <xsd:enumeration value="Model / Framework"/>
          <xsd:enumeration value="Thes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99CA57-4155-49D3-A5D2-6F5A7F3E57A8}"/>
</file>

<file path=customXml/itemProps2.xml><?xml version="1.0" encoding="utf-8"?>
<ds:datastoreItem xmlns:ds="http://schemas.openxmlformats.org/officeDocument/2006/customXml" ds:itemID="{D5F7CA71-CCD8-4B91-9BA0-0F8D0BC39373}"/>
</file>

<file path=customXml/itemProps3.xml><?xml version="1.0" encoding="utf-8"?>
<ds:datastoreItem xmlns:ds="http://schemas.openxmlformats.org/officeDocument/2006/customXml" ds:itemID="{E71AD053-FCB4-49E8-B152-304B5430D571}"/>
</file>

<file path=customXml/itemProps4.xml><?xml version="1.0" encoding="utf-8"?>
<ds:datastoreItem xmlns:ds="http://schemas.openxmlformats.org/officeDocument/2006/customXml" ds:itemID="{45E7C682-6588-450D-A7B6-6A019BC4C9FA}"/>
</file>

<file path=docProps/app.xml><?xml version="1.0" encoding="utf-8"?>
<Properties xmlns="http://schemas.openxmlformats.org/officeDocument/2006/extended-properties" xmlns:vt="http://schemas.openxmlformats.org/officeDocument/2006/docPropsVTypes">
  <Template/>
  <TotalTime>12932</TotalTime>
  <Words>648</Words>
  <Application>Microsoft Office PowerPoint</Application>
  <PresentationFormat>On-screen Show (4:3)</PresentationFormat>
  <Paragraphs>168</Paragraphs>
  <Slides>16</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5" baseType="lpstr">
      <vt:lpstr>Arial</vt:lpstr>
      <vt:lpstr>Calibri</vt:lpstr>
      <vt:lpstr>Rockwell</vt:lpstr>
      <vt:lpstr>Rockwell Condensed</vt:lpstr>
      <vt:lpstr>Times New Roman</vt:lpstr>
      <vt:lpstr>Verdana</vt:lpstr>
      <vt:lpstr>Wingdings</vt:lpstr>
      <vt:lpstr>Ppt0000002</vt:lpstr>
      <vt:lpstr>Image</vt:lpstr>
      <vt:lpstr>  University of Pretoria   </vt:lpstr>
      <vt:lpstr>Overall aims of the study</vt:lpstr>
      <vt:lpstr>Outcome</vt:lpstr>
      <vt:lpstr>PowerPoint Presentation</vt:lpstr>
      <vt:lpstr>PowerPoint Presentation</vt:lpstr>
      <vt:lpstr>Outcome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PowerPoint Presentation</vt:lpstr>
    </vt:vector>
  </TitlesOfParts>
  <Company>University of Pretoria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Assessment of the Impact of Megatrends in the Tourism Sector (Phase 2)</dc:title>
  <dc:creator>UP Employee</dc:creator>
  <cp:lastModifiedBy>User</cp:lastModifiedBy>
  <cp:revision>656</cp:revision>
  <cp:lastPrinted>2020-10-09T10:38:03Z</cp:lastPrinted>
  <dcterms:created xsi:type="dcterms:W3CDTF">2009-11-13T08:39:30Z</dcterms:created>
  <dcterms:modified xsi:type="dcterms:W3CDTF">2020-10-10T09:24:56Z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0x0101002FB3B7F63E47E640ADD96B9B438D7913003928CA5547492A41A587E79780AF418F</vt:lpwstr>
  </property>
  <property fmtid="{D5CDD505-2E9C-101B-9397-08002B2CF9AE}" pid="3" name="_dlc_DocIdItemGuid">
    <vt:lpwstr>95d0ea40-afb8-4ae2-b930-656b51edbecc</vt:lpwstr>
  </property>
</Properties>
</file>